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445" r:id="rId2"/>
    <p:sldId id="446" r:id="rId3"/>
    <p:sldId id="447" r:id="rId4"/>
    <p:sldId id="448" r:id="rId5"/>
    <p:sldId id="449" r:id="rId6"/>
    <p:sldId id="450" r:id="rId7"/>
    <p:sldId id="451" r:id="rId8"/>
    <p:sldId id="452" r:id="rId9"/>
    <p:sldId id="338" r:id="rId10"/>
    <p:sldId id="424" r:id="rId11"/>
    <p:sldId id="427" r:id="rId12"/>
    <p:sldId id="428" r:id="rId13"/>
    <p:sldId id="423" r:id="rId14"/>
    <p:sldId id="429" r:id="rId15"/>
    <p:sldId id="406" r:id="rId16"/>
    <p:sldId id="436" r:id="rId17"/>
    <p:sldId id="432" r:id="rId18"/>
    <p:sldId id="437" r:id="rId19"/>
    <p:sldId id="433" r:id="rId20"/>
    <p:sldId id="434" r:id="rId21"/>
    <p:sldId id="435" r:id="rId22"/>
    <p:sldId id="404" r:id="rId23"/>
    <p:sldId id="438" r:id="rId24"/>
    <p:sldId id="403" r:id="rId25"/>
    <p:sldId id="439" r:id="rId26"/>
    <p:sldId id="440" r:id="rId27"/>
    <p:sldId id="441" r:id="rId28"/>
    <p:sldId id="405" r:id="rId29"/>
    <p:sldId id="442" r:id="rId30"/>
    <p:sldId id="443" r:id="rId31"/>
    <p:sldId id="444" r:id="rId32"/>
    <p:sldId id="264" r:id="rId33"/>
    <p:sldId id="372"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 Snyder" initials="JAS" lastIdx="12" clrIdx="0"/>
  <p:cmAuthor id="1" name="Cheryl Slavik" initials="CS" lastIdx="18" clrIdx="1"/>
  <p:cmAuthor id="2" name="NA" initials="N" lastIdx="16" clrIdx="2"/>
  <p:cmAuthor id="3" name="McAfee, Samantha" initials="MS" lastIdx="7" clrIdx="3"/>
  <p:cmAuthor id="4" name="Kelly Maish" initials=" " lastIdx="2" clrIdx="4"/>
  <p:cmAuthor id="5" name="LD" initials="LD" lastIdx="5"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E7EB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63568" autoAdjust="0"/>
  </p:normalViewPr>
  <p:slideViewPr>
    <p:cSldViewPr>
      <p:cViewPr varScale="1">
        <p:scale>
          <a:sx n="44" d="100"/>
          <a:sy n="44" d="100"/>
        </p:scale>
        <p:origin x="-882" y="-9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986" y="57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F7CEC81-68EF-4799-AD76-B67CADD91BAC}" type="datetimeFigureOut">
              <a:rPr lang="en-US" smtClean="0"/>
              <a:pPr/>
              <a:t>8/26/2014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FCE6167-B46C-419E-BC99-9BB83C792916}" type="slidenum">
              <a:rPr lang="en-US" smtClean="0"/>
              <a:pPr/>
              <a:t>‹#›</a:t>
            </a:fld>
            <a:endParaRPr lang="en-US" dirty="0"/>
          </a:p>
        </p:txBody>
      </p:sp>
    </p:spTree>
    <p:extLst>
      <p:ext uri="{BB962C8B-B14F-4D97-AF65-F5344CB8AC3E}">
        <p14:creationId xmlns:p14="http://schemas.microsoft.com/office/powerpoint/2010/main" val="1462681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515C4BB-136A-4E8A-8C0D-4EA7A5034EB9}" type="datetimeFigureOut">
              <a:rPr lang="en-US" smtClean="0"/>
              <a:pPr/>
              <a:t>8/26/2014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BCF846F-A3E5-4C0D-9E2E-DC382416709D}" type="slidenum">
              <a:rPr lang="en-US" smtClean="0"/>
              <a:pPr/>
              <a:t>‹#›</a:t>
            </a:fld>
            <a:endParaRPr lang="en-US" dirty="0"/>
          </a:p>
        </p:txBody>
      </p:sp>
    </p:spTree>
    <p:extLst>
      <p:ext uri="{BB962C8B-B14F-4D97-AF65-F5344CB8AC3E}">
        <p14:creationId xmlns:p14="http://schemas.microsoft.com/office/powerpoint/2010/main" val="1329339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formula allows you to perform basic mathematical calculations using information in the active worksheet and others to calculate new values. Formulas can contain cell references, constants, functions, and mathematical operators.</a:t>
            </a:r>
          </a:p>
          <a:p>
            <a:endParaRPr lang="en-US" dirty="0"/>
          </a:p>
          <a:p>
            <a:pPr defTabSz="931774">
              <a:defRPr/>
            </a:pPr>
            <a:r>
              <a:rPr lang="en-US" dirty="0" smtClean="0"/>
              <a:t>Information on creating information with formulas</a:t>
            </a:r>
            <a:r>
              <a:rPr lang="en-US" baseline="0" dirty="0" smtClean="0"/>
              <a:t> </a:t>
            </a:r>
            <a:r>
              <a:rPr lang="en-US" dirty="0" smtClean="0"/>
              <a:t>continues on the next slide.</a:t>
            </a:r>
            <a:endParaRPr lang="en-US" dirty="0"/>
          </a:p>
          <a:p>
            <a:endParaRPr lang="en-US" dirty="0"/>
          </a:p>
        </p:txBody>
      </p:sp>
      <p:sp>
        <p:nvSpPr>
          <p:cNvPr id="4" name="Slide Number Placeholder 3"/>
          <p:cNvSpPr>
            <a:spLocks noGrp="1"/>
          </p:cNvSpPr>
          <p:nvPr>
            <p:ph type="sldNum" sz="quarter" idx="10"/>
          </p:nvPr>
        </p:nvSpPr>
        <p:spPr/>
        <p:txBody>
          <a:bodyPr/>
          <a:lstStyle/>
          <a:p>
            <a:fld id="{4B78A4D0-7C8F-4F3F-AB0D-4E43C97AB58B}" type="slidenum">
              <a:rPr lang="en-US" smtClean="0"/>
              <a:pPr/>
              <a:t>1</a:t>
            </a:fld>
            <a:endParaRPr lang="en-US" dirty="0"/>
          </a:p>
        </p:txBody>
      </p:sp>
    </p:spTree>
    <p:extLst>
      <p:ext uri="{BB962C8B-B14F-4D97-AF65-F5344CB8AC3E}">
        <p14:creationId xmlns:p14="http://schemas.microsoft.com/office/powerpoint/2010/main" val="2456656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Relative cell referencing is useful in situations where the same calculation is needed in multiple cells but the location of the data needed for the calculation changes relative to the position of the calculation cell. Take the time necessary to study and understand the diagram.</a:t>
            </a:r>
          </a:p>
          <a:p>
            <a:endParaRPr lang="en-US" dirty="0"/>
          </a:p>
          <a:p>
            <a:r>
              <a:rPr lang="en-US" dirty="0" smtClean="0"/>
              <a:t>Information on understanding the types of cell references continues on the next slide.</a:t>
            </a:r>
          </a:p>
        </p:txBody>
      </p:sp>
      <p:sp>
        <p:nvSpPr>
          <p:cNvPr id="4" name="Slide Number Placeholder 3"/>
          <p:cNvSpPr>
            <a:spLocks noGrp="1"/>
          </p:cNvSpPr>
          <p:nvPr>
            <p:ph type="sldNum" sz="quarter" idx="10"/>
          </p:nvPr>
        </p:nvSpPr>
        <p:spPr/>
        <p:txBody>
          <a:bodyPr/>
          <a:lstStyle/>
          <a:p>
            <a:fld id="{4B78A4D0-7C8F-4F3F-AB0D-4E43C97AB58B}" type="slidenum">
              <a:rPr lang="en-US" smtClean="0"/>
              <a:pPr/>
              <a:t>10</a:t>
            </a:fld>
            <a:endParaRPr lang="en-US" dirty="0"/>
          </a:p>
        </p:txBody>
      </p:sp>
    </p:spTree>
    <p:extLst>
      <p:ext uri="{BB962C8B-B14F-4D97-AF65-F5344CB8AC3E}">
        <p14:creationId xmlns:p14="http://schemas.microsoft.com/office/powerpoint/2010/main" val="3992691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Absolute cell referencing is useful when a formula needs to be copied and the reference to one or more cells within the formula must not change as the formula is copied. Thus </a:t>
            </a:r>
            <a:r>
              <a:rPr lang="en-US" dirty="0" smtClean="0"/>
              <a:t>information on understanding the types of cell references continues on the next slide. </a:t>
            </a:r>
            <a:r>
              <a:rPr lang="en-US" dirty="0"/>
              <a:t>In this example, the column and row address of a referenced cell remains constant regardless of the position of the cell when the formula is copied to other cells. Take the time necessary to study and understand the diagram.</a:t>
            </a:r>
            <a:endParaRPr lang="en-US" dirty="0" smtClean="0"/>
          </a:p>
          <a:p>
            <a:pPr defTabSz="931774">
              <a:defRPr/>
            </a:pPr>
            <a:endParaRPr lang="en-US" dirty="0" smtClean="0"/>
          </a:p>
          <a:p>
            <a:pPr defTabSz="931774">
              <a:defRPr/>
            </a:pPr>
            <a:r>
              <a:rPr lang="en-US" dirty="0" smtClean="0"/>
              <a:t>Information on understanding the types of cell references continues on the next slide.</a:t>
            </a:r>
          </a:p>
        </p:txBody>
      </p:sp>
      <p:sp>
        <p:nvSpPr>
          <p:cNvPr id="4" name="Slide Number Placeholder 3"/>
          <p:cNvSpPr>
            <a:spLocks noGrp="1"/>
          </p:cNvSpPr>
          <p:nvPr>
            <p:ph type="sldNum" sz="quarter" idx="10"/>
          </p:nvPr>
        </p:nvSpPr>
        <p:spPr/>
        <p:txBody>
          <a:bodyPr/>
          <a:lstStyle/>
          <a:p>
            <a:fld id="{4B78A4D0-7C8F-4F3F-AB0D-4E43C97AB58B}" type="slidenum">
              <a:rPr lang="en-US" smtClean="0"/>
              <a:pPr/>
              <a:t>11</a:t>
            </a:fld>
            <a:endParaRPr lang="en-US" dirty="0"/>
          </a:p>
        </p:txBody>
      </p:sp>
    </p:spTree>
    <p:extLst>
      <p:ext uri="{BB962C8B-B14F-4D97-AF65-F5344CB8AC3E}">
        <p14:creationId xmlns:p14="http://schemas.microsoft.com/office/powerpoint/2010/main" val="670590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Mixed cell references refer to referencing a cell within the formula where part of the cell address is preceded by a dollar sign to lock—either the column letter or the row value—as absolute reference. This leaves the other part of the cell as relatively referenced when the formula is copied to new cells. Take the time necessary to study and understand the diagram.</a:t>
            </a:r>
          </a:p>
          <a:p>
            <a:endParaRPr lang="en-US" dirty="0"/>
          </a:p>
          <a:p>
            <a:r>
              <a:rPr lang="en-US" dirty="0"/>
              <a:t>When creating an absolute or mixed cell reference, you can use the keyboard shortcut F4.</a:t>
            </a:r>
          </a:p>
          <a:p>
            <a:pPr lvl="1">
              <a:buFont typeface="Arial"/>
              <a:buChar char="•"/>
            </a:pPr>
            <a:r>
              <a:rPr lang="en-US" dirty="0"/>
              <a:t> Press F4 one time to place a $ in front of both the column and row value (absolute reference).</a:t>
            </a:r>
          </a:p>
          <a:p>
            <a:pPr lvl="1">
              <a:buFont typeface="Arial"/>
              <a:buChar char="•"/>
            </a:pPr>
            <a:r>
              <a:rPr lang="en-US" dirty="0"/>
              <a:t> Press F4 a second time to place a $ in front of the row value only (mixed reference).</a:t>
            </a:r>
          </a:p>
          <a:p>
            <a:pPr lvl="1">
              <a:buFont typeface="Arial"/>
              <a:buChar char="•"/>
            </a:pPr>
            <a:r>
              <a:rPr lang="en-US" dirty="0"/>
              <a:t> Press F4 a third time to place a $ in front of the column value only (mixed reference).</a:t>
            </a:r>
          </a:p>
          <a:p>
            <a:pPr lvl="1">
              <a:buFont typeface="Arial"/>
              <a:buChar char="•"/>
            </a:pPr>
            <a:r>
              <a:rPr lang="en-US" dirty="0"/>
              <a:t> Press F4 a fourth time to remove all $ characters (relative reference).</a:t>
            </a:r>
          </a:p>
        </p:txBody>
      </p:sp>
      <p:sp>
        <p:nvSpPr>
          <p:cNvPr id="4" name="Slide Number Placeholder 3"/>
          <p:cNvSpPr>
            <a:spLocks noGrp="1"/>
          </p:cNvSpPr>
          <p:nvPr>
            <p:ph type="sldNum" sz="quarter" idx="10"/>
          </p:nvPr>
        </p:nvSpPr>
        <p:spPr/>
        <p:txBody>
          <a:bodyPr/>
          <a:lstStyle/>
          <a:p>
            <a:fld id="{4B78A4D0-7C8F-4F3F-AB0D-4E43C97AB58B}" type="slidenum">
              <a:rPr lang="en-US" smtClean="0"/>
              <a:pPr/>
              <a:t>12</a:t>
            </a:fld>
            <a:endParaRPr lang="en-US" dirty="0"/>
          </a:p>
        </p:txBody>
      </p:sp>
    </p:spTree>
    <p:extLst>
      <p:ext uri="{BB962C8B-B14F-4D97-AF65-F5344CB8AC3E}">
        <p14:creationId xmlns:p14="http://schemas.microsoft.com/office/powerpoint/2010/main" val="1829424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named range is a group of cells that have been given a name, which you can then use within a formula or function. Named ranges are an extension of cell references and provide a quick alternative for commonly used cell references</a:t>
            </a:r>
            <a:r>
              <a:rPr lang="en-US" baseline="0" dirty="0" smtClean="0"/>
              <a:t> </a:t>
            </a:r>
            <a:r>
              <a:rPr lang="en-US" dirty="0" smtClean="0"/>
              <a:t>or ranges. The use of named ranges</a:t>
            </a:r>
            <a:r>
              <a:rPr lang="en-US" baseline="0" dirty="0" smtClean="0"/>
              <a:t> also adds to the documentation of your workbook. </a:t>
            </a:r>
            <a:r>
              <a:rPr lang="en-US" dirty="0"/>
              <a:t>A named range can be either a single cell or a group of cells. One way to name a range is to select the range and use the Name Box to create the name.</a:t>
            </a:r>
          </a:p>
          <a:p>
            <a:endParaRPr lang="en-US" dirty="0"/>
          </a:p>
          <a:p>
            <a:r>
              <a:rPr lang="en-US" dirty="0"/>
              <a:t>The following is a list of conventions to use when creating named ranges:</a:t>
            </a:r>
          </a:p>
          <a:p>
            <a:pPr lvl="1">
              <a:buFont typeface="Arial"/>
              <a:buNone/>
            </a:pPr>
            <a:r>
              <a:rPr lang="en-US" dirty="0"/>
              <a:t> Names for ranges must start with a letter, an underscore ( _ ), or a backslash ( \ )</a:t>
            </a:r>
          </a:p>
          <a:p>
            <a:pPr lvl="1">
              <a:buFont typeface="Arial"/>
              <a:buNone/>
            </a:pPr>
            <a:r>
              <a:rPr lang="en-US" dirty="0"/>
              <a:t> Create names that provide specific meaning to the range being named</a:t>
            </a:r>
          </a:p>
          <a:p>
            <a:pPr lvl="1">
              <a:buFont typeface="Arial"/>
              <a:buNone/>
            </a:pPr>
            <a:r>
              <a:rPr lang="en-US" dirty="0"/>
              <a:t> Spaces cannot be used while creating a named range. Instead use an underscore, use a hyphen character, or capitalize the first letter of each word</a:t>
            </a:r>
          </a:p>
          <a:p>
            <a:pPr lvl="1">
              <a:buFont typeface="Arial"/>
              <a:buNone/>
            </a:pPr>
            <a:r>
              <a:rPr lang="en-US" dirty="0"/>
              <a:t> Do not use combinations of letters and numbers that resemble cell references</a:t>
            </a:r>
          </a:p>
          <a:p>
            <a:pPr lvl="1">
              <a:buFont typeface="Arial"/>
              <a:buNone/>
            </a:pPr>
            <a:endParaRPr lang="en-US" dirty="0"/>
          </a:p>
          <a:p>
            <a:pPr defTabSz="931774">
              <a:defRPr/>
            </a:pPr>
            <a:r>
              <a:rPr lang="en-US" dirty="0"/>
              <a:t>Using named ranges in place of cell references is a simple process. Instead of typing the cells that you want to use in a formula, you can type the range name you have created.</a:t>
            </a:r>
          </a:p>
        </p:txBody>
      </p:sp>
      <p:sp>
        <p:nvSpPr>
          <p:cNvPr id="4" name="Slide Number Placeholder 3"/>
          <p:cNvSpPr>
            <a:spLocks noGrp="1"/>
          </p:cNvSpPr>
          <p:nvPr>
            <p:ph type="sldNum" sz="quarter" idx="10"/>
          </p:nvPr>
        </p:nvSpPr>
        <p:spPr/>
        <p:txBody>
          <a:bodyPr/>
          <a:lstStyle/>
          <a:p>
            <a:fld id="{4B78A4D0-7C8F-4F3F-AB0D-4E43C97AB58B}" type="slidenum">
              <a:rPr lang="en-US" smtClean="0"/>
              <a:pPr/>
              <a:t>13</a:t>
            </a:fld>
            <a:endParaRPr lang="en-US" dirty="0"/>
          </a:p>
        </p:txBody>
      </p:sp>
    </p:spTree>
    <p:extLst>
      <p:ext uri="{BB962C8B-B14F-4D97-AF65-F5344CB8AC3E}">
        <p14:creationId xmlns:p14="http://schemas.microsoft.com/office/powerpoint/2010/main" val="722416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To name a range,</a:t>
            </a:r>
            <a:r>
              <a:rPr lang="en-US" baseline="0" dirty="0" smtClean="0"/>
              <a:t> you select the range of cells, click in the Name box, and type the desired range name. </a:t>
            </a:r>
            <a:r>
              <a:rPr lang="en-US" dirty="0"/>
              <a:t>Using named ranges in place of cell references is a simple process. Instead of typing the cells that you want to use in a formula, you can type the range name you have created.</a:t>
            </a:r>
          </a:p>
          <a:p>
            <a:endParaRPr lang="en-US" baseline="0" dirty="0" smtClean="0"/>
          </a:p>
          <a:p>
            <a:r>
              <a:rPr lang="en-US" baseline="0" dirty="0" smtClean="0"/>
              <a:t>In the worksheet shown in the slide, the range C23:C5 has been named </a:t>
            </a:r>
            <a:r>
              <a:rPr lang="en-US" i="1" baseline="0" dirty="0" smtClean="0"/>
              <a:t>BasketSubtotals</a:t>
            </a:r>
            <a:r>
              <a:rPr lang="en-US" baseline="0" dirty="0" smtClean="0"/>
              <a:t>. To add these subtotals, instead of writing =Sum (C23:C25), you can write =Sum (BasketSubtotals). Notice two things: the second example using the range name documents what is being added, and the range name BasketSubtotals follows the range naming convention discussed in the previous slide.</a:t>
            </a:r>
          </a:p>
          <a:p>
            <a:endParaRPr lang="en-US" dirty="0" smtClean="0"/>
          </a:p>
          <a:p>
            <a:r>
              <a:rPr lang="en-US" dirty="0"/>
              <a:t>Like any useful feature, named ranges can be overused. Named ranges make it easy to understand formulas and can be used to select a range of cells quickly.</a:t>
            </a:r>
          </a:p>
          <a:p>
            <a:endParaRPr lang="en-US" dirty="0"/>
          </a:p>
          <a:p>
            <a:pPr defTabSz="931774">
              <a:defRPr/>
            </a:pPr>
            <a:r>
              <a:rPr lang="en-US" dirty="0" smtClean="0"/>
              <a:t>Information on creating named ranges continues on the next slide.</a:t>
            </a:r>
            <a:endParaRPr lang="en-US" dirty="0"/>
          </a:p>
          <a:p>
            <a:endParaRPr lang="en-US" dirty="0"/>
          </a:p>
        </p:txBody>
      </p:sp>
      <p:sp>
        <p:nvSpPr>
          <p:cNvPr id="4" name="Slide Number Placeholder 3"/>
          <p:cNvSpPr>
            <a:spLocks noGrp="1"/>
          </p:cNvSpPr>
          <p:nvPr>
            <p:ph type="sldNum" sz="quarter" idx="10"/>
          </p:nvPr>
        </p:nvSpPr>
        <p:spPr/>
        <p:txBody>
          <a:bodyPr/>
          <a:lstStyle/>
          <a:p>
            <a:fld id="{4B78A4D0-7C8F-4F3F-AB0D-4E43C97AB58B}" type="slidenum">
              <a:rPr lang="en-US" smtClean="0"/>
              <a:pPr/>
              <a:t>14</a:t>
            </a:fld>
            <a:endParaRPr lang="en-US" dirty="0"/>
          </a:p>
        </p:txBody>
      </p:sp>
    </p:spTree>
    <p:extLst>
      <p:ext uri="{BB962C8B-B14F-4D97-AF65-F5344CB8AC3E}">
        <p14:creationId xmlns:p14="http://schemas.microsoft.com/office/powerpoint/2010/main" val="3660563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function is a named calculation where Excel calculates the output based on the input provided. Arguments are any inputs used by a function to compute the solution. Some functions, such as the TODAY function, do not have any arguments. In the case of such functions, you still use the parentheses and write TODAY(</a:t>
            </a:r>
            <a:r>
              <a:rPr lang="en-US" sz="1000" dirty="0"/>
              <a:t> </a:t>
            </a:r>
            <a:r>
              <a:rPr lang="en-US" dirty="0"/>
              <a:t>).</a:t>
            </a:r>
          </a:p>
          <a:p>
            <a:endParaRPr lang="en-US" dirty="0"/>
          </a:p>
          <a:p>
            <a:r>
              <a:rPr lang="en-US" dirty="0" smtClean="0"/>
              <a:t>Information on creating and structuring functions continues on the next slide.</a:t>
            </a:r>
          </a:p>
          <a:p>
            <a:pPr defTabSz="931774">
              <a:defRPr/>
            </a:pPr>
            <a:endParaRPr lang="en-US" dirty="0" smtClean="0"/>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B78A4D0-7C8F-4F3F-AB0D-4E43C97AB58B}" type="slidenum">
              <a:rPr lang="en-US" smtClean="0"/>
              <a:pPr/>
              <a:t>15</a:t>
            </a:fld>
            <a:endParaRPr lang="en-US" dirty="0"/>
          </a:p>
        </p:txBody>
      </p:sp>
    </p:spTree>
    <p:extLst>
      <p:ext uri="{BB962C8B-B14F-4D97-AF65-F5344CB8AC3E}">
        <p14:creationId xmlns:p14="http://schemas.microsoft.com/office/powerpoint/2010/main" val="3694513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Excel has many functions, which are categorized by application areas. Shown in the slide is a partial list of categories, most of which we examine in this workshop.</a:t>
            </a:r>
          </a:p>
          <a:p>
            <a:pPr defTabSz="931774">
              <a:defRPr/>
            </a:pPr>
            <a:endParaRPr lang="en-US" dirty="0" smtClean="0"/>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B78A4D0-7C8F-4F3F-AB0D-4E43C97AB58B}" type="slidenum">
              <a:rPr lang="en-US" smtClean="0"/>
              <a:pPr/>
              <a:t>16</a:t>
            </a:fld>
            <a:endParaRPr lang="en-US" dirty="0"/>
          </a:p>
        </p:txBody>
      </p:sp>
    </p:spTree>
    <p:extLst>
      <p:ext uri="{BB962C8B-B14F-4D97-AF65-F5344CB8AC3E}">
        <p14:creationId xmlns:p14="http://schemas.microsoft.com/office/powerpoint/2010/main" val="3187306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two common methods for creating functions: by using the Function Arguments dialog box and by typing the function in the cell. The Function Arguments dialog box provides additional information and previews results of the formula being constructed. When first developing the skills for using functions in Excel, you might find the Function Arguments dialog box can be very useful. As you gain more experience with functions, the Function Arguments dialog box might become less useful, particularly when nesting multiple functions together.</a:t>
            </a:r>
          </a:p>
          <a:p>
            <a:endParaRPr lang="en-US" dirty="0"/>
          </a:p>
          <a:p>
            <a:r>
              <a:rPr lang="en-US" dirty="0"/>
              <a:t>The example shown in the slide uses the INT (integer) function. After selecting the cell, click Insert Function, which is located to the left of the formula bar. Click the Or select a category, select Math &amp; Trig, scroll to the desired function, click it, and click OK. After entering the needed information in the Function Arguments dialog box, click OK.</a:t>
            </a:r>
          </a:p>
          <a:p>
            <a:endParaRPr lang="en-US" dirty="0"/>
          </a:p>
          <a:p>
            <a:r>
              <a:rPr lang="en-US" dirty="0" smtClean="0"/>
              <a:t>Information on using and understanding math and statistical</a:t>
            </a:r>
            <a:r>
              <a:rPr lang="en-US" baseline="0" dirty="0" smtClean="0"/>
              <a:t> functions </a:t>
            </a:r>
            <a:r>
              <a:rPr lang="en-US" dirty="0" smtClean="0"/>
              <a:t>continues on the next slide.</a:t>
            </a:r>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B78A4D0-7C8F-4F3F-AB0D-4E43C97AB58B}" type="slidenum">
              <a:rPr lang="en-US" smtClean="0"/>
              <a:pPr/>
              <a:t>17</a:t>
            </a:fld>
            <a:endParaRPr lang="en-US" dirty="0"/>
          </a:p>
        </p:txBody>
      </p:sp>
    </p:spTree>
    <p:extLst>
      <p:ext uri="{BB962C8B-B14F-4D97-AF65-F5344CB8AC3E}">
        <p14:creationId xmlns:p14="http://schemas.microsoft.com/office/powerpoint/2010/main" val="655953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table shown in the slide shows some commonly used math functions. Notice the first two functions have a single argument, the third has no arguments, and the last four all have two arguments.</a:t>
            </a:r>
          </a:p>
          <a:p>
            <a:endParaRPr lang="en-US" dirty="0"/>
          </a:p>
          <a:p>
            <a:r>
              <a:rPr lang="en-US" dirty="0" smtClean="0"/>
              <a:t>Information on using and understanding math and statistical</a:t>
            </a:r>
            <a:r>
              <a:rPr lang="en-US" baseline="0" dirty="0" smtClean="0"/>
              <a:t> functions </a:t>
            </a:r>
            <a:r>
              <a:rPr lang="en-US" dirty="0" smtClean="0"/>
              <a:t>continues on the next slide.</a:t>
            </a:r>
          </a:p>
          <a:p>
            <a:endParaRPr lang="en-US" dirty="0"/>
          </a:p>
        </p:txBody>
      </p:sp>
      <p:sp>
        <p:nvSpPr>
          <p:cNvPr id="4" name="Slide Number Placeholder 3"/>
          <p:cNvSpPr>
            <a:spLocks noGrp="1"/>
          </p:cNvSpPr>
          <p:nvPr>
            <p:ph type="sldNum" sz="quarter" idx="10"/>
          </p:nvPr>
        </p:nvSpPr>
        <p:spPr/>
        <p:txBody>
          <a:bodyPr/>
          <a:lstStyle/>
          <a:p>
            <a:fld id="{4B78A4D0-7C8F-4F3F-AB0D-4E43C97AB58B}" type="slidenum">
              <a:rPr lang="en-US" smtClean="0"/>
              <a:pPr/>
              <a:t>18</a:t>
            </a:fld>
            <a:endParaRPr lang="en-US" dirty="0"/>
          </a:p>
        </p:txBody>
      </p:sp>
    </p:spTree>
    <p:extLst>
      <p:ext uri="{BB962C8B-B14F-4D97-AF65-F5344CB8AC3E}">
        <p14:creationId xmlns:p14="http://schemas.microsoft.com/office/powerpoint/2010/main" val="818527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table shown in the slide shows some commonly used statistical functions that can be used in summarizing a worksheet. Be sure you understand the differences among the COUNT functions.</a:t>
            </a:r>
          </a:p>
          <a:p>
            <a:endParaRPr lang="en-US" dirty="0"/>
          </a:p>
          <a:p>
            <a:pPr defTabSz="931774">
              <a:defRPr/>
            </a:pPr>
            <a:r>
              <a:rPr lang="en-US" dirty="0" smtClean="0"/>
              <a:t>Information on using and understanding math and statistical</a:t>
            </a:r>
            <a:r>
              <a:rPr lang="en-US" baseline="0" dirty="0" smtClean="0"/>
              <a:t> functions </a:t>
            </a:r>
            <a:r>
              <a:rPr lang="en-US" dirty="0" smtClean="0"/>
              <a:t>continues on the next slide.</a:t>
            </a:r>
          </a:p>
          <a:p>
            <a:endParaRPr lang="en-US" dirty="0" smtClean="0"/>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B78A4D0-7C8F-4F3F-AB0D-4E43C97AB58B}" type="slidenum">
              <a:rPr lang="en-US" smtClean="0"/>
              <a:pPr/>
              <a:t>19</a:t>
            </a:fld>
            <a:endParaRPr lang="en-US" dirty="0"/>
          </a:p>
        </p:txBody>
      </p:sp>
    </p:spTree>
    <p:extLst>
      <p:ext uri="{BB962C8B-B14F-4D97-AF65-F5344CB8AC3E}">
        <p14:creationId xmlns:p14="http://schemas.microsoft.com/office/powerpoint/2010/main" val="197445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Formulas in Excel have a specific syntax. In Excel, formulas always begin with an equal sign (=). Formulas can contain references to specific cells that contain information; a constant, which is a number that never changes, such as the value for π (pi) and mathematical operators such as +, – , *, /, ^; and functions. </a:t>
            </a:r>
          </a:p>
          <a:p>
            <a:endParaRPr lang="en-US" dirty="0"/>
          </a:p>
          <a:p>
            <a:pPr defTabSz="931774">
              <a:defRPr/>
            </a:pPr>
            <a:r>
              <a:rPr lang="en-US" dirty="0" smtClean="0"/>
              <a:t>Information on creating information with formulas</a:t>
            </a:r>
            <a:r>
              <a:rPr lang="en-US" baseline="0" dirty="0" smtClean="0"/>
              <a:t> </a:t>
            </a:r>
            <a:r>
              <a:rPr lang="en-US" dirty="0" smtClean="0"/>
              <a:t>continues on the next slide.</a:t>
            </a:r>
            <a:endParaRPr lang="en-US" dirty="0"/>
          </a:p>
          <a:p>
            <a:endParaRPr lang="en-US" dirty="0"/>
          </a:p>
        </p:txBody>
      </p:sp>
      <p:sp>
        <p:nvSpPr>
          <p:cNvPr id="4" name="Slide Number Placeholder 3"/>
          <p:cNvSpPr>
            <a:spLocks noGrp="1"/>
          </p:cNvSpPr>
          <p:nvPr>
            <p:ph type="sldNum" sz="quarter" idx="10"/>
          </p:nvPr>
        </p:nvSpPr>
        <p:spPr/>
        <p:txBody>
          <a:bodyPr/>
          <a:lstStyle/>
          <a:p>
            <a:fld id="{4B78A4D0-7C8F-4F3F-AB0D-4E43C97AB58B}" type="slidenum">
              <a:rPr lang="en-US" smtClean="0"/>
              <a:pPr/>
              <a:t>2</a:t>
            </a:fld>
            <a:endParaRPr lang="en-US" dirty="0"/>
          </a:p>
        </p:txBody>
      </p:sp>
    </p:spTree>
    <p:extLst>
      <p:ext uri="{BB962C8B-B14F-4D97-AF65-F5344CB8AC3E}">
        <p14:creationId xmlns:p14="http://schemas.microsoft.com/office/powerpoint/2010/main" val="2864614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Date and time functions are useful for entering the current day and time into a worksheet as well as calculating the intervals between dates. These functions are based on a serial date system where each day is represented sequentially from a starting point. In Microsoft applications, that standard is 1/1/1900, which has a serial number of 1.</a:t>
            </a:r>
          </a:p>
          <a:p>
            <a:endParaRPr lang="en-US" dirty="0"/>
          </a:p>
          <a:p>
            <a:r>
              <a:rPr lang="en-US" dirty="0"/>
              <a:t>The table shown in the slide shows some commonly used date functions. For an expanded table, see Table 5 in the textbook.</a:t>
            </a:r>
          </a:p>
          <a:p>
            <a:endParaRPr lang="en-US" dirty="0"/>
          </a:p>
          <a:p>
            <a:r>
              <a:rPr lang="en-US" dirty="0" smtClean="0"/>
              <a:t>Information on using and understanding date and time </a:t>
            </a:r>
            <a:r>
              <a:rPr lang="en-US" baseline="0" dirty="0" smtClean="0"/>
              <a:t>functions </a:t>
            </a:r>
            <a:r>
              <a:rPr lang="en-US" dirty="0" smtClean="0"/>
              <a:t>continues on the next slide.</a:t>
            </a:r>
          </a:p>
          <a:p>
            <a:pPr defTabSz="931774">
              <a:defRPr/>
            </a:pPr>
            <a:endParaRPr lang="en-US" dirty="0" smtClean="0"/>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B78A4D0-7C8F-4F3F-AB0D-4E43C97AB58B}" type="slidenum">
              <a:rPr lang="en-US" smtClean="0"/>
              <a:pPr/>
              <a:t>20</a:t>
            </a:fld>
            <a:endParaRPr lang="en-US" dirty="0"/>
          </a:p>
        </p:txBody>
      </p:sp>
    </p:spTree>
    <p:extLst>
      <p:ext uri="{BB962C8B-B14F-4D97-AF65-F5344CB8AC3E}">
        <p14:creationId xmlns:p14="http://schemas.microsoft.com/office/powerpoint/2010/main" val="156986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Time is represented by the decimal portion of a number. The decimal is based on the number of minutes in a day (24*60=1440). Thus, a 0.1 decimal is equal to 144 minutes. A full date and time value—such as 5/14/2015 8:35 AM—appears as 42138.35804. There are 42138 days between 1/1/1900 and 5/14/2015. The time of 8:35 AM is represented by the .35804 portion of the number.</a:t>
            </a:r>
          </a:p>
          <a:p>
            <a:endParaRPr lang="en-US" dirty="0"/>
          </a:p>
          <a:p>
            <a:r>
              <a:rPr lang="en-US" dirty="0"/>
              <a:t>The table shown in the slide shows some commonly used time functions.</a:t>
            </a:r>
          </a:p>
          <a:p>
            <a:endParaRPr lang="en-US" dirty="0"/>
          </a:p>
          <a:p>
            <a:pPr defTabSz="931774">
              <a:defRPr/>
            </a:pPr>
            <a:endParaRPr lang="en-US" dirty="0" smtClean="0"/>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B78A4D0-7C8F-4F3F-AB0D-4E43C97AB58B}" type="slidenum">
              <a:rPr lang="en-US" smtClean="0"/>
              <a:pPr/>
              <a:t>21</a:t>
            </a:fld>
            <a:endParaRPr lang="en-US" dirty="0"/>
          </a:p>
        </p:txBody>
      </p:sp>
    </p:spTree>
    <p:extLst>
      <p:ext uri="{BB962C8B-B14F-4D97-AF65-F5344CB8AC3E}">
        <p14:creationId xmlns:p14="http://schemas.microsoft.com/office/powerpoint/2010/main" val="2346703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Text functions help manage, manipulate, and format text data. Data stored as text is commonly referred to as a </a:t>
            </a:r>
            <a:r>
              <a:rPr lang="en-US" i="1" dirty="0"/>
              <a:t>string</a:t>
            </a:r>
            <a:r>
              <a:rPr lang="en-US" dirty="0"/>
              <a:t>. Text functions can change the way data is viewed, cut a string of text into multiple pieces, or combine multiple pieces of text together into one string of text. Text functions can be used to change the appearance of data, such as displaying text in all lowercase letters. Text functions can also be used to cleanse text. Cleansing text involves removing unwanted characters, rearranging data in a cell, or correcting erroneous data.</a:t>
            </a:r>
          </a:p>
          <a:p>
            <a:endParaRPr lang="en-US" dirty="0" smtClean="0"/>
          </a:p>
          <a:p>
            <a:pPr defTabSz="931774">
              <a:defRPr/>
            </a:pPr>
            <a:r>
              <a:rPr lang="en-US" dirty="0"/>
              <a:t>The table shown in the slide shows some commonly used text functions. For an expanded table see Table 8 in the textbook.</a:t>
            </a:r>
          </a:p>
          <a:p>
            <a:endParaRPr lang="en-US" dirty="0"/>
          </a:p>
          <a:p>
            <a:r>
              <a:rPr lang="en-US" dirty="0" smtClean="0"/>
              <a:t>Information on using and understanding text </a:t>
            </a:r>
            <a:r>
              <a:rPr lang="en-US" baseline="0" dirty="0" smtClean="0"/>
              <a:t>functions </a:t>
            </a:r>
            <a:r>
              <a:rPr lang="en-US" dirty="0" smtClean="0"/>
              <a:t>continues on the next slide.</a:t>
            </a:r>
          </a:p>
          <a:p>
            <a:pPr defTabSz="931774">
              <a:defRPr/>
            </a:pPr>
            <a:endParaRPr lang="en-US" dirty="0" smtClean="0"/>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B78A4D0-7C8F-4F3F-AB0D-4E43C97AB58B}" type="slidenum">
              <a:rPr lang="en-US" smtClean="0"/>
              <a:pPr/>
              <a:t>22</a:t>
            </a:fld>
            <a:endParaRPr lang="en-US" dirty="0"/>
          </a:p>
        </p:txBody>
      </p:sp>
    </p:spTree>
    <p:extLst>
      <p:ext uri="{BB962C8B-B14F-4D97-AF65-F5344CB8AC3E}">
        <p14:creationId xmlns:p14="http://schemas.microsoft.com/office/powerpoint/2010/main" val="1044666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In the example shown in the slide, we want to separate the first names from the first names last names displayed in the first column. To do this, ask yourself where the first name is located and what separates in from the last name. The first name begins at the left of the string of names and is separated from the last name by a space. Using these facts and the three text functions shown in the table on the previous slide—TRIM, LEFT, and FIND, we can separate the first name and place it in a new column of first names.</a:t>
            </a:r>
          </a:p>
          <a:p>
            <a:pPr defTabSz="931774">
              <a:defRPr/>
            </a:pPr>
            <a:endParaRPr lang="en-US" dirty="0"/>
          </a:p>
          <a:p>
            <a:pPr defTabSz="931774">
              <a:defRPr/>
            </a:pPr>
            <a:r>
              <a:rPr lang="en-US" dirty="0"/>
              <a:t>You have to be careful to have balanced parentheses. That is, in the following example, there are three left parentheses and three right parentheses.</a:t>
            </a:r>
          </a:p>
          <a:p>
            <a:pPr marL="465887" lvl="1" defTabSz="931774">
              <a:defRPr/>
            </a:pPr>
            <a:r>
              <a:rPr lang="en-US" dirty="0"/>
              <a:t>=TRIM(LEFT(A5,FIND(“ “, A5))) </a:t>
            </a:r>
          </a:p>
        </p:txBody>
      </p:sp>
      <p:sp>
        <p:nvSpPr>
          <p:cNvPr id="4" name="Slide Number Placeholder 3"/>
          <p:cNvSpPr>
            <a:spLocks noGrp="1"/>
          </p:cNvSpPr>
          <p:nvPr>
            <p:ph type="sldNum" sz="quarter" idx="10"/>
          </p:nvPr>
        </p:nvSpPr>
        <p:spPr/>
        <p:txBody>
          <a:bodyPr/>
          <a:lstStyle/>
          <a:p>
            <a:fld id="{4B78A4D0-7C8F-4F3F-AB0D-4E43C97AB58B}" type="slidenum">
              <a:rPr lang="en-US" smtClean="0"/>
              <a:pPr/>
              <a:t>23</a:t>
            </a:fld>
            <a:endParaRPr lang="en-US" dirty="0"/>
          </a:p>
        </p:txBody>
      </p:sp>
    </p:spTree>
    <p:extLst>
      <p:ext uri="{BB962C8B-B14F-4D97-AF65-F5344CB8AC3E}">
        <p14:creationId xmlns:p14="http://schemas.microsoft.com/office/powerpoint/2010/main" val="1896365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Lookup and reference functions look up matching values in a table of data. Lookup and reference functions can be used for simple matches or complex retrieval tasks. </a:t>
            </a:r>
          </a:p>
          <a:p>
            <a:endParaRPr lang="en-US" dirty="0" smtClean="0"/>
          </a:p>
          <a:p>
            <a:pPr defTabSz="931774">
              <a:defRPr/>
            </a:pPr>
            <a:r>
              <a:rPr lang="en-US" dirty="0"/>
              <a:t>The table shown in the slide shows commonly used lookup and reference functions.</a:t>
            </a:r>
          </a:p>
          <a:p>
            <a:endParaRPr lang="en-US" dirty="0" smtClean="0"/>
          </a:p>
          <a:p>
            <a:r>
              <a:rPr lang="en-US" dirty="0" smtClean="0"/>
              <a:t>Information on using financial and lookup</a:t>
            </a:r>
            <a:r>
              <a:rPr lang="en-US" baseline="0" dirty="0" smtClean="0"/>
              <a:t> functions </a:t>
            </a:r>
            <a:r>
              <a:rPr lang="en-US" dirty="0" smtClean="0"/>
              <a:t>continues on the next slide.</a:t>
            </a:r>
          </a:p>
          <a:p>
            <a:pPr defTabSz="931774">
              <a:defRPr/>
            </a:pPr>
            <a:endParaRPr lang="en-US" dirty="0" smtClean="0"/>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B78A4D0-7C8F-4F3F-AB0D-4E43C97AB58B}" type="slidenum">
              <a:rPr lang="en-US" smtClean="0"/>
              <a:pPr/>
              <a:t>24</a:t>
            </a:fld>
            <a:endParaRPr lang="en-US" dirty="0"/>
          </a:p>
        </p:txBody>
      </p:sp>
    </p:spTree>
    <p:extLst>
      <p:ext uri="{BB962C8B-B14F-4D97-AF65-F5344CB8AC3E}">
        <p14:creationId xmlns:p14="http://schemas.microsoft.com/office/powerpoint/2010/main" val="2928693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example, the VLOOKUP</a:t>
            </a:r>
            <a:r>
              <a:rPr lang="en-US" baseline="0" dirty="0" smtClean="0"/>
              <a:t> function is used to determine the amount of discount that should be given based on the total cost of an event. </a:t>
            </a:r>
          </a:p>
          <a:p>
            <a:endParaRPr lang="en-US" baseline="0" dirty="0" smtClean="0"/>
          </a:p>
          <a:p>
            <a:r>
              <a:rPr lang="en-US" dirty="0"/>
              <a:t>The syntax of the function is VLOOKUP(lookup_value, table_array, col_index_number, [range_lookup])</a:t>
            </a:r>
            <a:endParaRPr lang="en-US" baseline="0" dirty="0" smtClean="0"/>
          </a:p>
          <a:p>
            <a:endParaRPr lang="en-US" baseline="0" dirty="0" smtClean="0"/>
          </a:p>
          <a:p>
            <a:r>
              <a:rPr lang="en-US" baseline="0" dirty="0" smtClean="0"/>
              <a:t>The specific arguments for the function are:</a:t>
            </a:r>
          </a:p>
          <a:p>
            <a:pPr lvl="1">
              <a:buFont typeface="Arial"/>
              <a:buChar char="•"/>
            </a:pPr>
            <a:r>
              <a:rPr lang="en-US" dirty="0"/>
              <a:t> B3–the location of the total cost</a:t>
            </a:r>
          </a:p>
          <a:p>
            <a:pPr lvl="1">
              <a:buFont typeface="Arial"/>
              <a:buChar char="•"/>
            </a:pPr>
            <a:r>
              <a:rPr lang="en-US" dirty="0"/>
              <a:t> E4:F8–the location of the discount table</a:t>
            </a:r>
          </a:p>
          <a:p>
            <a:pPr lvl="1">
              <a:buFont typeface="Arial"/>
              <a:buChar char="•"/>
            </a:pPr>
            <a:r>
              <a:rPr lang="en-US" dirty="0"/>
              <a:t> 2–return the value in the second column</a:t>
            </a:r>
          </a:p>
          <a:p>
            <a:pPr lvl="1">
              <a:buFont typeface="Arial"/>
              <a:buChar char="•"/>
            </a:pPr>
            <a:r>
              <a:rPr lang="en-US" dirty="0"/>
              <a:t> TRUE–perform an approximate match</a:t>
            </a:r>
          </a:p>
          <a:p>
            <a:endParaRPr lang="en-US" dirty="0" smtClean="0"/>
          </a:p>
          <a:p>
            <a:r>
              <a:rPr lang="en-US" dirty="0" smtClean="0"/>
              <a:t>Information on using financial and lookup</a:t>
            </a:r>
            <a:r>
              <a:rPr lang="en-US" baseline="0" dirty="0" smtClean="0"/>
              <a:t> functions </a:t>
            </a:r>
            <a:r>
              <a:rPr lang="en-US" dirty="0" smtClean="0"/>
              <a:t>continues on the next slide.</a:t>
            </a:r>
          </a:p>
          <a:p>
            <a:pPr defTabSz="931774">
              <a:defRPr/>
            </a:pPr>
            <a:endParaRPr lang="en-US" dirty="0" smtClean="0"/>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B78A4D0-7C8F-4F3F-AB0D-4E43C97AB58B}" type="slidenum">
              <a:rPr lang="en-US" smtClean="0"/>
              <a:pPr/>
              <a:t>25</a:t>
            </a:fld>
            <a:endParaRPr lang="en-US" dirty="0"/>
          </a:p>
        </p:txBody>
      </p:sp>
    </p:spTree>
    <p:extLst>
      <p:ext uri="{BB962C8B-B14F-4D97-AF65-F5344CB8AC3E}">
        <p14:creationId xmlns:p14="http://schemas.microsoft.com/office/powerpoint/2010/main" val="3952567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When working with financial functions,</a:t>
            </a:r>
            <a:r>
              <a:rPr lang="en-US" baseline="0" dirty="0" smtClean="0"/>
              <a:t> several terms must be understood in order to select the correct function and use it properly.</a:t>
            </a:r>
          </a:p>
          <a:p>
            <a:endParaRPr lang="en-US" baseline="0" dirty="0" smtClean="0"/>
          </a:p>
          <a:p>
            <a:r>
              <a:rPr lang="en-US" dirty="0"/>
              <a:t>Financial Term 	Definition</a:t>
            </a:r>
          </a:p>
          <a:p>
            <a:endParaRPr lang="en-US" dirty="0"/>
          </a:p>
          <a:p>
            <a:r>
              <a:rPr lang="en-US" dirty="0"/>
              <a:t>APR 		The annual percentage rate; an interest rate expressed in an annual equivalent</a:t>
            </a:r>
          </a:p>
          <a:p>
            <a:endParaRPr lang="en-US" dirty="0"/>
          </a:p>
          <a:p>
            <a:r>
              <a:rPr lang="en-US" dirty="0"/>
              <a:t>Compounding interest	A process of charging interest on both the principal and the interest that accumulates on a loan</a:t>
            </a:r>
          </a:p>
          <a:p>
            <a:endParaRPr lang="en-US" dirty="0"/>
          </a:p>
          <a:p>
            <a:r>
              <a:rPr lang="en-US" dirty="0"/>
              <a:t>Interest payment	The amount of a payment that goes toward paying the interest accrued</a:t>
            </a:r>
          </a:p>
          <a:p>
            <a:endParaRPr lang="en-US" dirty="0"/>
          </a:p>
          <a:p>
            <a:r>
              <a:rPr lang="en-US" dirty="0"/>
              <a:t>NPV 		The net present value of future investments</a:t>
            </a:r>
          </a:p>
          <a:p>
            <a:endParaRPr lang="en-US" dirty="0"/>
          </a:p>
          <a:p>
            <a:r>
              <a:rPr lang="en-US" dirty="0"/>
              <a:t>Period 		The time period of payments, such as making payments monthly</a:t>
            </a:r>
          </a:p>
          <a:p>
            <a:endParaRPr lang="en-US" dirty="0"/>
          </a:p>
          <a:p>
            <a:r>
              <a:rPr lang="en-US" dirty="0"/>
              <a:t>Principal payment 	The amount of a payment that goes toward reducing the principal amount</a:t>
            </a:r>
          </a:p>
          <a:p>
            <a:endParaRPr lang="en-US" dirty="0"/>
          </a:p>
          <a:p>
            <a:r>
              <a:rPr lang="en-US" dirty="0"/>
              <a:t>Principal value 	The original amount borrowed or loaned</a:t>
            </a:r>
          </a:p>
          <a:p>
            <a:endParaRPr lang="en-US" dirty="0"/>
          </a:p>
          <a:p>
            <a:r>
              <a:rPr lang="en-US" dirty="0"/>
              <a:t>PV 		Present value—the total amount that a series of future payments is worth now</a:t>
            </a:r>
          </a:p>
          <a:p>
            <a:endParaRPr lang="en-US" dirty="0"/>
          </a:p>
          <a:p>
            <a:r>
              <a:rPr lang="en-US" dirty="0"/>
              <a:t>Rate (and APR)	The interest rate per period of a loan or an investment</a:t>
            </a:r>
          </a:p>
          <a:p>
            <a:endParaRPr lang="en-US" dirty="0"/>
          </a:p>
          <a:p>
            <a:r>
              <a:rPr lang="en-US" dirty="0"/>
              <a:t>Simple interest 	The interest charged on the principal amount of a loan only</a:t>
            </a:r>
          </a:p>
          <a:p>
            <a:endParaRPr lang="en-US" dirty="0"/>
          </a:p>
          <a:p>
            <a:r>
              <a:rPr lang="en-US" dirty="0"/>
              <a:t>Term 		The total time of a loan, typically expressed in years or months</a:t>
            </a:r>
          </a:p>
          <a:p>
            <a:endParaRPr lang="en-US" dirty="0"/>
          </a:p>
          <a:p>
            <a:r>
              <a:rPr lang="en-US" dirty="0"/>
              <a:t>Time value of money	Recognizing that earning one dollar today is worth more than earning one dollar in the future</a:t>
            </a:r>
          </a:p>
          <a:p>
            <a:endParaRPr lang="en-US" baseline="0" dirty="0" smtClean="0"/>
          </a:p>
          <a:p>
            <a:endParaRPr lang="en-US" baseline="0" dirty="0" smtClean="0"/>
          </a:p>
          <a:p>
            <a:pPr defTabSz="931774">
              <a:defRPr/>
            </a:pPr>
            <a:r>
              <a:rPr lang="en-US" dirty="0"/>
              <a:t>Now that we understand the terms, the table shown in the slide shows commonly used financial functions.</a:t>
            </a:r>
          </a:p>
          <a:p>
            <a:endParaRPr lang="en-US" dirty="0" smtClean="0"/>
          </a:p>
          <a:p>
            <a:r>
              <a:rPr lang="en-US" dirty="0" smtClean="0"/>
              <a:t>Information on using financial and lookup</a:t>
            </a:r>
            <a:r>
              <a:rPr lang="en-US" baseline="0" dirty="0" smtClean="0"/>
              <a:t> functions </a:t>
            </a:r>
            <a:r>
              <a:rPr lang="en-US" dirty="0" smtClean="0"/>
              <a:t>continues on the next slide.</a:t>
            </a:r>
          </a:p>
          <a:p>
            <a:pPr defTabSz="931774">
              <a:defRPr/>
            </a:pPr>
            <a:endParaRPr lang="en-US" dirty="0" smtClean="0"/>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B78A4D0-7C8F-4F3F-AB0D-4E43C97AB58B}" type="slidenum">
              <a:rPr lang="en-US" smtClean="0"/>
              <a:pPr/>
              <a:t>26</a:t>
            </a:fld>
            <a:endParaRPr lang="en-US" dirty="0"/>
          </a:p>
        </p:txBody>
      </p:sp>
    </p:spTree>
    <p:extLst>
      <p:ext uri="{BB962C8B-B14F-4D97-AF65-F5344CB8AC3E}">
        <p14:creationId xmlns:p14="http://schemas.microsoft.com/office/powerpoint/2010/main" val="2323278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In this example, the payment (PMT) </a:t>
            </a:r>
            <a:r>
              <a:rPr lang="en-US" baseline="0" dirty="0" smtClean="0"/>
              <a:t>function is used to determine the periodic payment for a loan. </a:t>
            </a:r>
          </a:p>
          <a:p>
            <a:endParaRPr lang="en-US" dirty="0" smtClean="0"/>
          </a:p>
          <a:p>
            <a:r>
              <a:rPr lang="en-US" dirty="0"/>
              <a:t>The syntax of the function is PMT(rate,nper,pv,[fv],[type])</a:t>
            </a:r>
            <a:endParaRPr lang="en-US" baseline="0" dirty="0" smtClean="0"/>
          </a:p>
          <a:p>
            <a:endParaRPr lang="en-US" baseline="0" dirty="0" smtClean="0"/>
          </a:p>
          <a:p>
            <a:r>
              <a:rPr lang="en-US" baseline="0" dirty="0" smtClean="0"/>
              <a:t>The specific arguments for the function are:</a:t>
            </a:r>
          </a:p>
          <a:p>
            <a:pPr lvl="1">
              <a:buFont typeface="Arial"/>
              <a:buChar char="•"/>
            </a:pPr>
            <a:r>
              <a:rPr lang="en-US" dirty="0"/>
              <a:t> B5/12–the location of the interest (rate): Why is the rate divided by 12?</a:t>
            </a:r>
          </a:p>
          <a:p>
            <a:pPr lvl="1">
              <a:buFont typeface="Arial"/>
              <a:buChar char="•"/>
            </a:pPr>
            <a:r>
              <a:rPr lang="en-US" dirty="0"/>
              <a:t> B6*12–the location of the number of years (npr): Why is the number of years multiplied by 12?</a:t>
            </a:r>
          </a:p>
          <a:p>
            <a:pPr lvl="1">
              <a:buFont typeface="Arial"/>
              <a:buChar char="•"/>
            </a:pPr>
            <a:r>
              <a:rPr lang="en-US" dirty="0"/>
              <a:t> B9–the location of the total amount borrow (pv)</a:t>
            </a:r>
          </a:p>
          <a:p>
            <a:pPr defTabSz="931774">
              <a:defRPr/>
            </a:pPr>
            <a:endParaRPr lang="en-US" dirty="0" smtClean="0"/>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B78A4D0-7C8F-4F3F-AB0D-4E43C97AB58B}" type="slidenum">
              <a:rPr lang="en-US" smtClean="0"/>
              <a:pPr/>
              <a:t>27</a:t>
            </a:fld>
            <a:endParaRPr lang="en-US" dirty="0"/>
          </a:p>
        </p:txBody>
      </p:sp>
    </p:spTree>
    <p:extLst>
      <p:ext uri="{BB962C8B-B14F-4D97-AF65-F5344CB8AC3E}">
        <p14:creationId xmlns:p14="http://schemas.microsoft.com/office/powerpoint/2010/main" val="1374897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Logical functions evaluate statements, or declarations, as being either true or false. All logical functions are based on an expression about a position or statement that Excel will evaluate and return as true or false. Frequently, these expressions involve comparison operators. You are familiar with the first three operators shown in the table, and you can probably see the rationale for the last three operators. Do you understand the meaning of the last one? </a:t>
            </a:r>
          </a:p>
          <a:p>
            <a:endParaRPr lang="en-US" dirty="0"/>
          </a:p>
          <a:p>
            <a:pPr defTabSz="931774">
              <a:defRPr/>
            </a:pPr>
            <a:r>
              <a:rPr lang="en-US" dirty="0" smtClean="0"/>
              <a:t>Information on using logical functions</a:t>
            </a:r>
            <a:r>
              <a:rPr lang="en-US" baseline="0" dirty="0" smtClean="0"/>
              <a:t> and troubleshooting functions </a:t>
            </a:r>
            <a:r>
              <a:rPr lang="en-US" dirty="0" smtClean="0"/>
              <a:t>continues on the next slide.</a:t>
            </a:r>
          </a:p>
          <a:p>
            <a:pPr defTabSz="931774">
              <a:defRPr/>
            </a:pPr>
            <a:endParaRPr lang="en-US" dirty="0" smtClean="0"/>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B78A4D0-7C8F-4F3F-AB0D-4E43C97AB58B}" type="slidenum">
              <a:rPr lang="en-US" smtClean="0"/>
              <a:pPr/>
              <a:t>28</a:t>
            </a:fld>
            <a:endParaRPr lang="en-US" dirty="0"/>
          </a:p>
        </p:txBody>
      </p:sp>
    </p:spTree>
    <p:extLst>
      <p:ext uri="{BB962C8B-B14F-4D97-AF65-F5344CB8AC3E}">
        <p14:creationId xmlns:p14="http://schemas.microsoft.com/office/powerpoint/2010/main" val="38936233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The table shown in the slide shows commonly used logical functions. The AND function returns TRUE if all logical tests supplied are true; otherwise, it returns FALSE. The OR function returns TRUE if any one logical test supplied is true; otherwise, it returns FALSE.</a:t>
            </a:r>
          </a:p>
          <a:p>
            <a:endParaRPr lang="en-US" dirty="0"/>
          </a:p>
          <a:p>
            <a:pPr defTabSz="931774">
              <a:defRPr/>
            </a:pPr>
            <a:r>
              <a:rPr lang="en-US" dirty="0" smtClean="0"/>
              <a:t>Information on using logical functions</a:t>
            </a:r>
            <a:r>
              <a:rPr lang="en-US" baseline="0" dirty="0" smtClean="0"/>
              <a:t> and troubleshooting functions </a:t>
            </a:r>
            <a:r>
              <a:rPr lang="en-US" dirty="0" smtClean="0"/>
              <a:t>continues on the next slide.</a:t>
            </a:r>
          </a:p>
          <a:p>
            <a:pPr defTabSz="931774">
              <a:defRPr/>
            </a:pPr>
            <a:endParaRPr lang="en-US" dirty="0" smtClean="0"/>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B78A4D0-7C8F-4F3F-AB0D-4E43C97AB58B}" type="slidenum">
              <a:rPr lang="en-US" smtClean="0"/>
              <a:pPr/>
              <a:t>29</a:t>
            </a:fld>
            <a:endParaRPr lang="en-US" dirty="0"/>
          </a:p>
        </p:txBody>
      </p:sp>
    </p:spTree>
    <p:extLst>
      <p:ext uri="{BB962C8B-B14F-4D97-AF65-F5344CB8AC3E}">
        <p14:creationId xmlns:p14="http://schemas.microsoft.com/office/powerpoint/2010/main" val="1128300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Excel’s order of operations is the same that you learned in your mathematics classes, operations are performed in the following order:</a:t>
            </a:r>
          </a:p>
          <a:p>
            <a:pPr lvl="1"/>
            <a:r>
              <a:rPr lang="en-US" dirty="0"/>
              <a:t>1. Parentheses</a:t>
            </a:r>
          </a:p>
          <a:p>
            <a:pPr lvl="1"/>
            <a:r>
              <a:rPr lang="en-US" dirty="0"/>
              <a:t>2. Exponentiation</a:t>
            </a:r>
          </a:p>
          <a:p>
            <a:pPr lvl="1"/>
            <a:r>
              <a:rPr lang="en-US" dirty="0"/>
              <a:t>3. Multiplication and division</a:t>
            </a:r>
          </a:p>
          <a:p>
            <a:pPr lvl="1"/>
            <a:r>
              <a:rPr lang="en-US" dirty="0"/>
              <a:t>4. Addition and subtraction</a:t>
            </a:r>
          </a:p>
          <a:p>
            <a:pPr lvl="1"/>
            <a:endParaRPr lang="en-US" dirty="0"/>
          </a:p>
          <a:p>
            <a:pPr lvl="0"/>
            <a:r>
              <a:rPr lang="en-US" dirty="0"/>
              <a:t>See Table 5 in the textbook for examples and results of applying these order of operations.</a:t>
            </a:r>
          </a:p>
        </p:txBody>
      </p:sp>
      <p:sp>
        <p:nvSpPr>
          <p:cNvPr id="4" name="Slide Number Placeholder 3"/>
          <p:cNvSpPr>
            <a:spLocks noGrp="1"/>
          </p:cNvSpPr>
          <p:nvPr>
            <p:ph type="sldNum" sz="quarter" idx="10"/>
          </p:nvPr>
        </p:nvSpPr>
        <p:spPr/>
        <p:txBody>
          <a:bodyPr/>
          <a:lstStyle/>
          <a:p>
            <a:fld id="{4B78A4D0-7C8F-4F3F-AB0D-4E43C97AB58B}" type="slidenum">
              <a:rPr lang="en-US" smtClean="0"/>
              <a:pPr/>
              <a:t>3</a:t>
            </a:fld>
            <a:endParaRPr lang="en-US" dirty="0"/>
          </a:p>
        </p:txBody>
      </p:sp>
    </p:spTree>
    <p:extLst>
      <p:ext uri="{BB962C8B-B14F-4D97-AF65-F5344CB8AC3E}">
        <p14:creationId xmlns:p14="http://schemas.microsoft.com/office/powerpoint/2010/main" val="233287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In this example, the IF </a:t>
            </a:r>
            <a:r>
              <a:rPr lang="en-US" baseline="0" dirty="0" smtClean="0"/>
              <a:t>functions are used to determine whether couples use </a:t>
            </a:r>
            <a:r>
              <a:rPr lang="en-US" dirty="0"/>
              <a:t>the resort for all of their wedding services, and if they do, they will be given a $500 discount.</a:t>
            </a:r>
            <a:endParaRPr lang="en-US" baseline="0" dirty="0" smtClean="0"/>
          </a:p>
          <a:p>
            <a:endParaRPr lang="en-US" dirty="0" smtClean="0"/>
          </a:p>
          <a:p>
            <a:pPr defTabSz="931774">
              <a:defRPr/>
            </a:pPr>
            <a:r>
              <a:rPr lang="en-US" dirty="0"/>
              <a:t>The syntax of the AND function is AND(logical1,logical2,...)</a:t>
            </a:r>
          </a:p>
          <a:p>
            <a:endParaRPr lang="en-US" baseline="0" dirty="0" smtClean="0"/>
          </a:p>
          <a:p>
            <a:r>
              <a:rPr lang="en-US" baseline="0" dirty="0" smtClean="0"/>
              <a:t>The specific arguments for the AND function are:</a:t>
            </a:r>
          </a:p>
          <a:p>
            <a:pPr lvl="1">
              <a:buFont typeface="Arial"/>
              <a:buChar char="•"/>
            </a:pPr>
            <a:r>
              <a:rPr lang="en-US" dirty="0"/>
              <a:t> A13–were golf services used (No)</a:t>
            </a:r>
          </a:p>
          <a:p>
            <a:pPr lvl="1">
              <a:buFont typeface="Arial"/>
              <a:buChar char="•"/>
            </a:pPr>
            <a:r>
              <a:rPr lang="en-US" dirty="0"/>
              <a:t> A15–were hotel services used (Yes)</a:t>
            </a:r>
          </a:p>
          <a:p>
            <a:pPr lvl="1">
              <a:buFont typeface="Arial"/>
              <a:buChar char="•"/>
            </a:pPr>
            <a:endParaRPr lang="en-US" dirty="0"/>
          </a:p>
          <a:p>
            <a:pPr lvl="0"/>
            <a:r>
              <a:rPr lang="en-US" dirty="0"/>
              <a:t>Because the first logical result is FALSE and the second one is TRUE, the result of the AND function is FALSE.</a:t>
            </a:r>
          </a:p>
          <a:p>
            <a:pPr lvl="1"/>
            <a:endParaRPr lang="en-US" dirty="0"/>
          </a:p>
          <a:p>
            <a:pPr defTabSz="931774">
              <a:defRPr/>
            </a:pPr>
            <a:r>
              <a:rPr lang="en-US" dirty="0"/>
              <a:t>The syntax of the IF function is IF(logical_test,[value_if_true],[value_if_false])</a:t>
            </a:r>
          </a:p>
          <a:p>
            <a:pPr lvl="1"/>
            <a:endParaRPr lang="en-US" dirty="0"/>
          </a:p>
          <a:p>
            <a:r>
              <a:rPr lang="en-US" baseline="0" dirty="0" smtClean="0"/>
              <a:t>The specific arguments for the IF function are:</a:t>
            </a:r>
          </a:p>
          <a:p>
            <a:pPr lvl="1">
              <a:buFont typeface="Arial"/>
              <a:buChar char="•"/>
            </a:pPr>
            <a:r>
              <a:rPr lang="en-US" dirty="0"/>
              <a:t> FALSE–the result of the AND function</a:t>
            </a:r>
          </a:p>
          <a:p>
            <a:pPr lvl="1">
              <a:buFont typeface="Arial"/>
              <a:buChar char="•"/>
            </a:pPr>
            <a:r>
              <a:rPr lang="en-US" dirty="0"/>
              <a:t> 500–the discount for using both services (the value if true)</a:t>
            </a:r>
          </a:p>
          <a:p>
            <a:pPr lvl="1">
              <a:buFont typeface="Arial"/>
              <a:buChar char="•"/>
            </a:pPr>
            <a:r>
              <a:rPr lang="en-US" dirty="0"/>
              <a:t> 0–no discount (the value if false)</a:t>
            </a:r>
          </a:p>
          <a:p>
            <a:pPr lvl="1"/>
            <a:endParaRPr lang="en-US" dirty="0"/>
          </a:p>
          <a:p>
            <a:r>
              <a:rPr lang="en-US" dirty="0"/>
              <a:t>Note that quotation marks must be used in an IF function to return text values. To return numeric data, you do not use quotation marks.</a:t>
            </a:r>
          </a:p>
          <a:p>
            <a:endParaRPr lang="en-US" dirty="0"/>
          </a:p>
          <a:p>
            <a:pPr defTabSz="931774">
              <a:defRPr/>
            </a:pPr>
            <a:r>
              <a:rPr lang="en-US" dirty="0" smtClean="0"/>
              <a:t>Information on using logical functions</a:t>
            </a:r>
            <a:r>
              <a:rPr lang="en-US" baseline="0" dirty="0" smtClean="0"/>
              <a:t> and troubleshooting functions </a:t>
            </a:r>
            <a:r>
              <a:rPr lang="en-US" dirty="0" smtClean="0"/>
              <a:t>continues on the next slide.</a:t>
            </a:r>
          </a:p>
        </p:txBody>
      </p:sp>
      <p:sp>
        <p:nvSpPr>
          <p:cNvPr id="4" name="Slide Number Placeholder 3"/>
          <p:cNvSpPr>
            <a:spLocks noGrp="1"/>
          </p:cNvSpPr>
          <p:nvPr>
            <p:ph type="sldNum" sz="quarter" idx="10"/>
          </p:nvPr>
        </p:nvSpPr>
        <p:spPr/>
        <p:txBody>
          <a:bodyPr/>
          <a:lstStyle/>
          <a:p>
            <a:fld id="{4B78A4D0-7C8F-4F3F-AB0D-4E43C97AB58B}" type="slidenum">
              <a:rPr lang="en-US" smtClean="0"/>
              <a:pPr/>
              <a:t>30</a:t>
            </a:fld>
            <a:endParaRPr lang="en-US" dirty="0"/>
          </a:p>
        </p:txBody>
      </p:sp>
    </p:spTree>
    <p:extLst>
      <p:ext uri="{BB962C8B-B14F-4D97-AF65-F5344CB8AC3E}">
        <p14:creationId xmlns:p14="http://schemas.microsoft.com/office/powerpoint/2010/main" val="41798963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you make a mistake with a function that prevents Excel from returning a viable result, Excel provides an error message.</a:t>
            </a:r>
          </a:p>
          <a:p>
            <a:endParaRPr lang="en-US" dirty="0" smtClean="0"/>
          </a:p>
          <a:p>
            <a:r>
              <a:rPr lang="en-US" dirty="0"/>
              <a:t>The table shown in the slide shows common functions error messages:</a:t>
            </a:r>
          </a:p>
          <a:p>
            <a:pPr lvl="1">
              <a:buFont typeface="Arial"/>
              <a:buChar char="•"/>
            </a:pPr>
            <a:r>
              <a:rPr lang="en-US" dirty="0"/>
              <a:t> #NAME?—This error indicates that text in a formula is not recognized. Excel treats unrecognized text as a named range that does not exist. This is often due to missing quotes around a text string or mistyping the function or range name.</a:t>
            </a:r>
          </a:p>
          <a:p>
            <a:pPr lvl="1">
              <a:buFont typeface="Arial"/>
              <a:buChar char="•"/>
            </a:pPr>
            <a:r>
              <a:rPr lang="en-US" dirty="0"/>
              <a:t> #REF!—This error indicates a reference that Excel cannot find. This is often due to changes like a deleted worksheet, column, row, or cell.</a:t>
            </a:r>
          </a:p>
          <a:p>
            <a:pPr lvl="1">
              <a:buFont typeface="Arial"/>
              <a:buChar char="•"/>
            </a:pPr>
            <a:r>
              <a:rPr lang="en-US" dirty="0"/>
              <a:t> #N/A—This error indicates that a value is not available in one or more cells specified. Common causes occur in functions that try to find a value in a list, but the value does not exist. Rather than returning an empty set—no value—Excel returns this error instead.</a:t>
            </a:r>
          </a:p>
          <a:p>
            <a:pPr lvl="1">
              <a:buFont typeface="Arial"/>
              <a:buChar char="•"/>
            </a:pPr>
            <a:r>
              <a:rPr lang="en-US" dirty="0"/>
              <a:t> #VALUE!—This error occurs when the wrong type of argument or operand is used, such as entering a text value when the formula requires a number. Common causes can be the wrong cell reference that contains a text value rather than a numeric value.</a:t>
            </a:r>
          </a:p>
          <a:p>
            <a:pPr lvl="1">
              <a:buFont typeface="Arial"/>
              <a:buChar char="•"/>
            </a:pPr>
            <a:r>
              <a:rPr lang="en-US" dirty="0"/>
              <a:t> #DIV/0!—This is a division by 0 error and occurs when a number is divided by zero or by a cell that contains no value. Although it can occur due to an actual error in the design of a formula, it also might occur simply due to the current conditions within the spreadsheet data.</a:t>
            </a:r>
          </a:p>
          <a:p>
            <a:endParaRPr lang="en-US" dirty="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B78A4D0-7C8F-4F3F-AB0D-4E43C97AB58B}" type="slidenum">
              <a:rPr lang="en-US" smtClean="0"/>
              <a:pPr/>
              <a:t>31</a:t>
            </a:fld>
            <a:endParaRPr lang="en-US" dirty="0"/>
          </a:p>
        </p:txBody>
      </p:sp>
    </p:spTree>
    <p:extLst>
      <p:ext uri="{BB962C8B-B14F-4D97-AF65-F5344CB8AC3E}">
        <p14:creationId xmlns:p14="http://schemas.microsoft.com/office/powerpoint/2010/main" val="1147528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1223"/>
              </a:spcAft>
            </a:pPr>
            <a:r>
              <a:rPr lang="en-US" dirty="0" smtClean="0"/>
              <a:t>There are three types of cell references</a:t>
            </a:r>
            <a:r>
              <a:rPr lang="en-US" dirty="0"/>
              <a:t>—</a:t>
            </a:r>
            <a:r>
              <a:rPr lang="en-US" dirty="0" smtClean="0"/>
              <a:t>relative, absolute, and mixed.</a:t>
            </a:r>
          </a:p>
          <a:p>
            <a:pPr>
              <a:spcAft>
                <a:spcPts val="1223"/>
              </a:spcAft>
            </a:pPr>
            <a:r>
              <a:rPr lang="en-US" dirty="0" smtClean="0"/>
              <a:t>Ranges can be named and used in formulas and functions.</a:t>
            </a:r>
          </a:p>
        </p:txBody>
      </p:sp>
      <p:sp>
        <p:nvSpPr>
          <p:cNvPr id="4" name="Slide Number Placeholder 3"/>
          <p:cNvSpPr>
            <a:spLocks noGrp="1"/>
          </p:cNvSpPr>
          <p:nvPr>
            <p:ph type="sldNum" sz="quarter" idx="10"/>
          </p:nvPr>
        </p:nvSpPr>
        <p:spPr/>
        <p:txBody>
          <a:bodyPr/>
          <a:lstStyle/>
          <a:p>
            <a:fld id="{3BCF846F-A3E5-4C0D-9E2E-DC382416709D}" type="slidenum">
              <a:rPr lang="en-US" smtClean="0"/>
              <a:pPr/>
              <a:t>32</a:t>
            </a:fld>
            <a:endParaRPr lang="en-US" dirty="0"/>
          </a:p>
        </p:txBody>
      </p:sp>
    </p:spTree>
    <p:extLst>
      <p:ext uri="{BB962C8B-B14F-4D97-AF65-F5344CB8AC3E}">
        <p14:creationId xmlns:p14="http://schemas.microsoft.com/office/powerpoint/2010/main" val="252524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1223"/>
              </a:spcAft>
            </a:pPr>
            <a:r>
              <a:rPr lang="en-US" dirty="0" smtClean="0"/>
              <a:t>Excel has an extensive collection of built-in functions:</a:t>
            </a:r>
          </a:p>
          <a:p>
            <a:pPr lvl="1">
              <a:spcBef>
                <a:spcPts val="24"/>
              </a:spcBef>
              <a:spcAft>
                <a:spcPts val="1223"/>
              </a:spcAft>
            </a:pPr>
            <a:r>
              <a:rPr lang="en-US" dirty="0" smtClean="0"/>
              <a:t>Math and statistical</a:t>
            </a:r>
          </a:p>
          <a:p>
            <a:pPr lvl="1">
              <a:spcBef>
                <a:spcPts val="24"/>
              </a:spcBef>
              <a:spcAft>
                <a:spcPts val="1223"/>
              </a:spcAft>
            </a:pPr>
            <a:r>
              <a:rPr lang="en-US" dirty="0" smtClean="0"/>
              <a:t>Date and time functions</a:t>
            </a:r>
          </a:p>
          <a:p>
            <a:pPr lvl="1">
              <a:spcBef>
                <a:spcPts val="24"/>
              </a:spcBef>
              <a:spcAft>
                <a:spcPts val="1223"/>
              </a:spcAft>
            </a:pPr>
            <a:r>
              <a:rPr lang="en-US" dirty="0" smtClean="0"/>
              <a:t>Text</a:t>
            </a:r>
          </a:p>
          <a:p>
            <a:pPr lvl="1">
              <a:spcBef>
                <a:spcPts val="24"/>
              </a:spcBef>
              <a:spcAft>
                <a:spcPts val="1223"/>
              </a:spcAft>
            </a:pPr>
            <a:r>
              <a:rPr lang="en-US" dirty="0" smtClean="0"/>
              <a:t>Financial and lookup</a:t>
            </a:r>
          </a:p>
          <a:p>
            <a:pPr lvl="1">
              <a:spcBef>
                <a:spcPts val="24"/>
              </a:spcBef>
              <a:spcAft>
                <a:spcPts val="1223"/>
              </a:spcAft>
            </a:pPr>
            <a:r>
              <a:rPr lang="en-US" dirty="0" smtClean="0"/>
              <a:t>Logical functions</a:t>
            </a:r>
          </a:p>
          <a:p>
            <a:pPr lvl="1">
              <a:spcBef>
                <a:spcPts val="24"/>
              </a:spcBef>
              <a:spcAft>
                <a:spcPts val="1223"/>
              </a:spcAft>
            </a:pPr>
            <a:endParaRPr lang="en-US" dirty="0" smtClean="0"/>
          </a:p>
          <a:p>
            <a:pPr>
              <a:spcBef>
                <a:spcPts val="24"/>
              </a:spcBef>
              <a:spcAft>
                <a:spcPts val="1223"/>
              </a:spcAft>
            </a:pPr>
            <a:r>
              <a:rPr lang="en-US" dirty="0" smtClean="0"/>
              <a:t> Excel helps you to troubleshoot functions by displaying a variety of error messages.</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33</a:t>
            </a:fld>
            <a:endParaRPr lang="en-US" dirty="0"/>
          </a:p>
        </p:txBody>
      </p:sp>
    </p:spTree>
    <p:extLst>
      <p:ext uri="{BB962C8B-B14F-4D97-AF65-F5344CB8AC3E}">
        <p14:creationId xmlns:p14="http://schemas.microsoft.com/office/powerpoint/2010/main" val="215748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Conditional formatting allows the specification of rules that apply formatting to a cell as determined by a rule outcome. It is a way to dynamically change the visual presentation of information in a manner that adds information to the worksheet. </a:t>
            </a:r>
          </a:p>
          <a:p>
            <a:pPr defTabSz="931774">
              <a:defRPr/>
            </a:pPr>
            <a:endParaRPr lang="en-US" dirty="0" smtClean="0"/>
          </a:p>
          <a:p>
            <a:pPr defTabSz="931774">
              <a:defRPr/>
            </a:pPr>
            <a:r>
              <a:rPr lang="en-US" dirty="0" smtClean="0"/>
              <a:t>Conditional formatting can be used to highlight information by changing cell fill color, font color, font style, font size, border, number format, and by adding visual cues such as scales and icons.</a:t>
            </a:r>
          </a:p>
          <a:p>
            <a:pPr defTabSz="931774">
              <a:defRPr/>
            </a:pPr>
            <a:endParaRPr lang="en-US" dirty="0" smtClean="0"/>
          </a:p>
          <a:p>
            <a:pPr defTabSz="931774">
              <a:defRPr/>
            </a:pPr>
            <a:r>
              <a:rPr lang="en-US" dirty="0" smtClean="0"/>
              <a:t>Information on using conditional formatting to assist in decision making continues on the next slide.</a:t>
            </a:r>
            <a:endParaRPr lang="en-US" dirty="0"/>
          </a:p>
        </p:txBody>
      </p:sp>
      <p:sp>
        <p:nvSpPr>
          <p:cNvPr id="4" name="Slide Number Placeholder 3"/>
          <p:cNvSpPr>
            <a:spLocks noGrp="1"/>
          </p:cNvSpPr>
          <p:nvPr>
            <p:ph type="sldNum" sz="quarter" idx="10"/>
          </p:nvPr>
        </p:nvSpPr>
        <p:spPr/>
        <p:txBody>
          <a:bodyPr/>
          <a:lstStyle/>
          <a:p>
            <a:fld id="{4B78A4D0-7C8F-4F3F-AB0D-4E43C97AB58B}" type="slidenum">
              <a:rPr lang="en-US" smtClean="0"/>
              <a:pPr/>
              <a:t>4</a:t>
            </a:fld>
            <a:endParaRPr lang="en-US" dirty="0"/>
          </a:p>
        </p:txBody>
      </p:sp>
    </p:spTree>
    <p:extLst>
      <p:ext uri="{BB962C8B-B14F-4D97-AF65-F5344CB8AC3E}">
        <p14:creationId xmlns:p14="http://schemas.microsoft.com/office/powerpoint/2010/main" val="3746186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We cannot examine all the conditional formattin</a:t>
            </a:r>
            <a:r>
              <a:rPr lang="en-US" baseline="0" dirty="0" smtClean="0"/>
              <a:t>g rules. In this slide, you see how to highlight the high values.</a:t>
            </a:r>
          </a:p>
          <a:p>
            <a:pPr defTabSz="931774">
              <a:defRPr/>
            </a:pPr>
            <a:endParaRPr lang="en-US" baseline="0" dirty="0" smtClean="0"/>
          </a:p>
          <a:p>
            <a:pPr defTabSz="931774">
              <a:defRPr/>
            </a:pPr>
            <a:r>
              <a:rPr lang="en-US" baseline="0" dirty="0" smtClean="0"/>
              <a:t>The condition formatting options are displayed by clicking Condition Formatting in the Styles group on the HOME tab. A list is displayed that allows you to select from a variety of options. In the slide example, you click Top/Bottom rules and type 1, to show the top sales category, and it will be highlighted in green.</a:t>
            </a:r>
          </a:p>
          <a:p>
            <a:pPr defTabSz="931774">
              <a:defRPr/>
            </a:pPr>
            <a:endParaRPr lang="en-US" dirty="0" smtClean="0"/>
          </a:p>
          <a:p>
            <a:pPr defTabSz="931774">
              <a:defRPr/>
            </a:pPr>
            <a:r>
              <a:rPr lang="en-US" dirty="0" smtClean="0"/>
              <a:t>Information on using conditional formatting to assist in decision making continues on the next slide.</a:t>
            </a:r>
            <a:endParaRPr lang="en-US" dirty="0"/>
          </a:p>
        </p:txBody>
      </p:sp>
      <p:sp>
        <p:nvSpPr>
          <p:cNvPr id="4" name="Slide Number Placeholder 3"/>
          <p:cNvSpPr>
            <a:spLocks noGrp="1"/>
          </p:cNvSpPr>
          <p:nvPr>
            <p:ph type="sldNum" sz="quarter" idx="10"/>
          </p:nvPr>
        </p:nvSpPr>
        <p:spPr/>
        <p:txBody>
          <a:bodyPr/>
          <a:lstStyle/>
          <a:p>
            <a:fld id="{4B78A4D0-7C8F-4F3F-AB0D-4E43C97AB58B}" type="slidenum">
              <a:rPr lang="en-US" smtClean="0"/>
              <a:pPr/>
              <a:t>5</a:t>
            </a:fld>
            <a:endParaRPr lang="en-US" dirty="0"/>
          </a:p>
        </p:txBody>
      </p:sp>
    </p:spTree>
    <p:extLst>
      <p:ext uri="{BB962C8B-B14F-4D97-AF65-F5344CB8AC3E}">
        <p14:creationId xmlns:p14="http://schemas.microsoft.com/office/powerpoint/2010/main" val="3981838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In this</a:t>
            </a:r>
            <a:r>
              <a:rPr lang="en-US" baseline="0" dirty="0" smtClean="0"/>
              <a:t> example, you see how to apply conditional formatting using a formula to display weekly sales totals </a:t>
            </a:r>
            <a:r>
              <a:rPr lang="en-US" dirty="0"/>
              <a:t>in a bold and green font if they meet or exceed benchmarks</a:t>
            </a:r>
            <a:r>
              <a:rPr lang="en-US" baseline="0" dirty="0" smtClean="0"/>
              <a:t>. After clicking Conditional Formatting, point to Highlight Cells Rules, and then select More Rules. In the New Formatting Rule dialog box, under Select a Rule Type, click Use a formula to determine which cells to format. In the Format values where this formula is true box, type =I9/I27&gt;=C36 (golf equipment percentage of total sales compared to the golf equipment benchmark percentage of sales). Click Format. On the Font tab, in the Font style box, click Bold. Click the Color arrow, and Under Standard Colors, click Green.</a:t>
            </a:r>
          </a:p>
          <a:p>
            <a:pPr defTabSz="931774">
              <a:defRPr/>
            </a:pPr>
            <a:endParaRPr lang="en-US" baseline="0" dirty="0" smtClean="0"/>
          </a:p>
          <a:p>
            <a:r>
              <a:rPr lang="en-US" dirty="0"/>
              <a:t>Conditional formatting can be removed from a selected cell or cell range, and it can be removed from the entire sheet. To remove Conditional Formatting from the selected range, in the Styles group, click Conditional Formatting, and then click Manage Rules. In the Conditional Formatting Rules Manager dialog box, click the Show formatting rules for arrow, and then select Current Selection. The Conditional Formatting Rules Manger displays the rules applied in the currently selected cells. Click Delete Rule and click OK to remove the conditional formatting.</a:t>
            </a:r>
            <a:endParaRPr lang="en-US" baseline="0" dirty="0" smtClean="0"/>
          </a:p>
        </p:txBody>
      </p:sp>
      <p:sp>
        <p:nvSpPr>
          <p:cNvPr id="4" name="Slide Number Placeholder 3"/>
          <p:cNvSpPr>
            <a:spLocks noGrp="1"/>
          </p:cNvSpPr>
          <p:nvPr>
            <p:ph type="sldNum" sz="quarter" idx="10"/>
          </p:nvPr>
        </p:nvSpPr>
        <p:spPr/>
        <p:txBody>
          <a:bodyPr/>
          <a:lstStyle/>
          <a:p>
            <a:fld id="{4B78A4D0-7C8F-4F3F-AB0D-4E43C97AB58B}" type="slidenum">
              <a:rPr lang="en-US" smtClean="0"/>
              <a:pPr/>
              <a:t>6</a:t>
            </a:fld>
            <a:endParaRPr lang="en-US" dirty="0"/>
          </a:p>
        </p:txBody>
      </p:sp>
    </p:spTree>
    <p:extLst>
      <p:ext uri="{BB962C8B-B14F-4D97-AF65-F5344CB8AC3E}">
        <p14:creationId xmlns:p14="http://schemas.microsoft.com/office/powerpoint/2010/main" val="4024419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You can hide cells by simply selecting the rows or columns to be hidden and clicking on the row or column heading. Right-click with the mouse pointer over the heading, and click Hide on the shortcut menu that appears.</a:t>
            </a:r>
            <a:endParaRPr lang="en-US" dirty="0" smtClean="0"/>
          </a:p>
          <a:p>
            <a:pPr defTabSz="931774">
              <a:defRPr/>
            </a:pPr>
            <a:endParaRPr lang="en-US" dirty="0" smtClean="0"/>
          </a:p>
          <a:p>
            <a:pPr defTabSz="931774">
              <a:defRPr/>
            </a:pPr>
            <a:r>
              <a:rPr lang="en-US" dirty="0" smtClean="0"/>
              <a:t>In the example shown in the slide,</a:t>
            </a:r>
            <a:r>
              <a:rPr lang="en-US" baseline="0" dirty="0" smtClean="0"/>
              <a:t> we are hiding rows 29:38. Click the heading for row 29, hold Shift, and click the heading for row 38. Right-click anywhere in the selected rows and select Hide on the shortcut menu.</a:t>
            </a:r>
          </a:p>
        </p:txBody>
      </p:sp>
      <p:sp>
        <p:nvSpPr>
          <p:cNvPr id="4" name="Slide Number Placeholder 3"/>
          <p:cNvSpPr>
            <a:spLocks noGrp="1"/>
          </p:cNvSpPr>
          <p:nvPr>
            <p:ph type="sldNum" sz="quarter" idx="10"/>
          </p:nvPr>
        </p:nvSpPr>
        <p:spPr/>
        <p:txBody>
          <a:bodyPr/>
          <a:lstStyle/>
          <a:p>
            <a:fld id="{4B78A4D0-7C8F-4F3F-AB0D-4E43C97AB58B}" type="slidenum">
              <a:rPr lang="en-US" smtClean="0"/>
              <a:pPr/>
              <a:t>7</a:t>
            </a:fld>
            <a:endParaRPr lang="en-US" dirty="0"/>
          </a:p>
        </p:txBody>
      </p:sp>
    </p:spTree>
    <p:extLst>
      <p:ext uri="{BB962C8B-B14F-4D97-AF65-F5344CB8AC3E}">
        <p14:creationId xmlns:p14="http://schemas.microsoft.com/office/powerpoint/2010/main" val="3819897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important part of creating a good worksheet is the inclusion of documentation, and one way of doing this is to use Show Formulas, which is helpful in understanding how a worksheet is structured. It is an essential aid when correcting errors or updating the functions in a worksheet.</a:t>
            </a:r>
          </a:p>
          <a:p>
            <a:endParaRPr lang="en-US" dirty="0"/>
          </a:p>
          <a:p>
            <a:r>
              <a:rPr lang="en-US" dirty="0"/>
              <a:t>To display the formulas in a worksheet, click Show Formulas in the Formula Auditing group on the FORMULAS tab. To return the worksheet to normal view displaying the results of the formulas, press Show Formulas again. You can also show and hide formulas by using the keyboard shortcut Ctrl + ~. If you have never used the tilde (~) before, on most keyboards it is located at the top-left of the keyboard.</a:t>
            </a:r>
          </a:p>
          <a:p>
            <a:endParaRPr lang="en-US" dirty="0"/>
          </a:p>
          <a:p>
            <a:r>
              <a:rPr lang="en-US" dirty="0"/>
              <a:t>To produce a printed copy of the worksheet showing the formulas, you can print it in the PDF (Portable Document Format) format. Click the FILE tab, click Export, and click Create PDF/XPS. In the Publish as PDF or XPS dialog box, you have the usual options of naming the file and specifying its location. You also have the option of opening the file after you publish it. To view a PDF file, you need a PDF reader such as Modern Reader or Adobe Acrobat Reader.</a:t>
            </a:r>
            <a:endParaRPr lang="en-US" dirty="0" smtClean="0"/>
          </a:p>
        </p:txBody>
      </p:sp>
      <p:sp>
        <p:nvSpPr>
          <p:cNvPr id="4" name="Slide Number Placeholder 3"/>
          <p:cNvSpPr>
            <a:spLocks noGrp="1"/>
          </p:cNvSpPr>
          <p:nvPr>
            <p:ph type="sldNum" sz="quarter" idx="10"/>
          </p:nvPr>
        </p:nvSpPr>
        <p:spPr/>
        <p:txBody>
          <a:bodyPr/>
          <a:lstStyle/>
          <a:p>
            <a:fld id="{4B78A4D0-7C8F-4F3F-AB0D-4E43C97AB58B}" type="slidenum">
              <a:rPr lang="en-US" smtClean="0"/>
              <a:pPr/>
              <a:t>8</a:t>
            </a:fld>
            <a:endParaRPr lang="en-US" dirty="0"/>
          </a:p>
        </p:txBody>
      </p:sp>
    </p:spTree>
    <p:extLst>
      <p:ext uri="{BB962C8B-B14F-4D97-AF65-F5344CB8AC3E}">
        <p14:creationId xmlns:p14="http://schemas.microsoft.com/office/powerpoint/2010/main" val="2353353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Integrating cell references within formulas and working with functions are common methods used in developing effective spreadsheets. </a:t>
            </a:r>
          </a:p>
          <a:p>
            <a:endParaRPr lang="en-US" dirty="0"/>
          </a:p>
          <a:p>
            <a:r>
              <a:rPr lang="en-US" dirty="0"/>
              <a:t>There are three types of cell references:</a:t>
            </a:r>
          </a:p>
          <a:p>
            <a:pPr lvl="1">
              <a:buFont typeface="Arial"/>
              <a:buChar char="•"/>
            </a:pPr>
            <a:r>
              <a:rPr lang="en-US" dirty="0"/>
              <a:t> Relative cell references that change when the formula or function is copied to another location</a:t>
            </a:r>
          </a:p>
          <a:p>
            <a:pPr lvl="1">
              <a:buFont typeface="Arial"/>
              <a:buChar char="•"/>
            </a:pPr>
            <a:r>
              <a:rPr lang="en-US" dirty="0"/>
              <a:t> Absolute cell references that do not change if a formula or function is copied to another location</a:t>
            </a:r>
          </a:p>
          <a:p>
            <a:pPr lvl="1">
              <a:buFont typeface="Arial"/>
              <a:buChar char="•"/>
            </a:pPr>
            <a:r>
              <a:rPr lang="en-US" dirty="0"/>
              <a:t> Mixed cell references are essentially a combination of relative and absolute cell references</a:t>
            </a:r>
          </a:p>
          <a:p>
            <a:pPr lvl="1"/>
            <a:endParaRPr lang="en-US" dirty="0"/>
          </a:p>
          <a:p>
            <a:r>
              <a:rPr lang="en-US" dirty="0"/>
              <a:t>Notice the use of the dollar sign when using absolute and mixed cell references.</a:t>
            </a:r>
          </a:p>
          <a:p>
            <a:endParaRPr lang="en-US" dirty="0"/>
          </a:p>
          <a:p>
            <a:r>
              <a:rPr lang="en-US" dirty="0"/>
              <a:t>Still do not understand the differences? The diagrams shown on the next three slides should help.</a:t>
            </a:r>
          </a:p>
          <a:p>
            <a:endParaRPr lang="en-US" dirty="0"/>
          </a:p>
          <a:p>
            <a:r>
              <a:rPr lang="en-US" dirty="0" smtClean="0"/>
              <a:t>Information on understanding the types of cell references continues on the next slide.</a:t>
            </a:r>
          </a:p>
          <a:p>
            <a:pPr defTabSz="931774">
              <a:defRPr/>
            </a:pPr>
            <a:endParaRPr lang="en-US" dirty="0" smtClean="0"/>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B78A4D0-7C8F-4F3F-AB0D-4E43C97AB58B}" type="slidenum">
              <a:rPr lang="en-US" smtClean="0"/>
              <a:pPr/>
              <a:t>9</a:t>
            </a:fld>
            <a:endParaRPr lang="en-US" dirty="0"/>
          </a:p>
        </p:txBody>
      </p:sp>
    </p:spTree>
    <p:extLst>
      <p:ext uri="{BB962C8B-B14F-4D97-AF65-F5344CB8AC3E}">
        <p14:creationId xmlns:p14="http://schemas.microsoft.com/office/powerpoint/2010/main" val="31328341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Slide Number Placeholder 5"/>
          <p:cNvSpPr>
            <a:spLocks noGrp="1"/>
          </p:cNvSpPr>
          <p:nvPr>
            <p:ph type="sldNum" sz="quarter" idx="4"/>
          </p:nvPr>
        </p:nvSpPr>
        <p:spPr>
          <a:xfrm>
            <a:off x="8458200" y="6492875"/>
            <a:ext cx="685800" cy="365125"/>
          </a:xfrm>
          <a:prstGeom prst="rect">
            <a:avLst/>
          </a:prstGeom>
        </p:spPr>
        <p:txBody>
          <a:bodyPr vert="horz" lIns="91440" tIns="45720" rIns="91440" bIns="45720" rtlCol="0" anchor="ctr"/>
          <a:lstStyle>
            <a:lvl1pPr algn="r">
              <a:defRPr lang="en-US" sz="1200" b="1" kern="1200" smtClean="0">
                <a:solidFill>
                  <a:schemeClr val="tx1">
                    <a:tint val="75000"/>
                  </a:schemeClr>
                </a:solidFill>
                <a:latin typeface="Garamond" pitchFamily="18" charset="0"/>
                <a:ea typeface="+mn-ea"/>
                <a:cs typeface="+mn-cs"/>
              </a:defRPr>
            </a:lvl1pPr>
          </a:lstStyle>
          <a:p>
            <a:fld id="{97F33F24-5111-4524-9375-24241E4B6E0C}" type="slidenum">
              <a:rPr lang="en-US" smtClean="0"/>
              <a:pPr/>
              <a:t>‹#›</a:t>
            </a:fld>
            <a:endParaRPr lang="en-US" dirty="0"/>
          </a:p>
        </p:txBody>
      </p:sp>
      <p:sp>
        <p:nvSpPr>
          <p:cNvPr id="6" name="Footer Placeholder 4"/>
          <p:cNvSpPr>
            <a:spLocks noGrp="1"/>
          </p:cNvSpPr>
          <p:nvPr>
            <p:ph type="ftr" sz="quarter" idx="3"/>
          </p:nvPr>
        </p:nvSpPr>
        <p:spPr>
          <a:xfrm>
            <a:off x="1828800" y="6492875"/>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r>
              <a:rPr lang="en-US" b="1" dirty="0" smtClean="0"/>
              <a:t>Copyright © 2014 Pearson Education, Inc. Publishing as Prentice Hall.  </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Slide Number Placeholder 3"/>
          <p:cNvSpPr>
            <a:spLocks noGrp="1"/>
          </p:cNvSpPr>
          <p:nvPr>
            <p:ph type="sldNum" sz="quarter" idx="11"/>
          </p:nvPr>
        </p:nvSpPr>
        <p:spPr>
          <a:xfrm>
            <a:off x="8458200" y="6492875"/>
            <a:ext cx="685800" cy="365125"/>
          </a:xfrm>
        </p:spPr>
        <p:txBody>
          <a:bodyPr/>
          <a:lstStyle/>
          <a:p>
            <a:fld id="{97F33F24-5111-4524-9375-24241E4B6E0C}" type="slidenum">
              <a:rPr lang="en-US" smtClean="0"/>
              <a:pPr/>
              <a:t>‹#›</a:t>
            </a:fld>
            <a:endParaRPr lang="en-US" dirty="0"/>
          </a:p>
        </p:txBody>
      </p:sp>
      <p:sp>
        <p:nvSpPr>
          <p:cNvPr id="5" name="Rounded Rectangle 4"/>
          <p:cNvSpPr/>
          <p:nvPr userDrawn="1"/>
        </p:nvSpPr>
        <p:spPr>
          <a:xfrm>
            <a:off x="457200" y="345375"/>
            <a:ext cx="8229600" cy="114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itle 1"/>
          <p:cNvSpPr>
            <a:spLocks noGrp="1"/>
          </p:cNvSpPr>
          <p:nvPr>
            <p:ph type="title"/>
          </p:nvPr>
        </p:nvSpPr>
        <p:spPr>
          <a:xfrm>
            <a:off x="457200" y="274638"/>
            <a:ext cx="8229600" cy="1143000"/>
          </a:xfr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smtClean="0"/>
              <a:t>Click to edit Master title style</a:t>
            </a:r>
            <a:endParaRPr lang="en-US" dirty="0"/>
          </a:p>
        </p:txBody>
      </p:sp>
      <p:sp>
        <p:nvSpPr>
          <p:cNvPr id="9" name="Text Placeholder 8"/>
          <p:cNvSpPr>
            <a:spLocks noGrp="1"/>
          </p:cNvSpPr>
          <p:nvPr>
            <p:ph type="body" sz="quarter" idx="12"/>
          </p:nvPr>
        </p:nvSpPr>
        <p:spPr>
          <a:xfrm>
            <a:off x="533400" y="1676400"/>
            <a:ext cx="8077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3"/>
          </p:nvPr>
        </p:nvSpPr>
        <p:spPr>
          <a:xfrm>
            <a:off x="1828800" y="6492875"/>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r>
              <a:rPr lang="en-US" b="1" dirty="0" smtClean="0"/>
              <a:t>Copyright © 2014 Pearson Education, Inc. Publishing as Prentice Hall.  </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p:cNvSpPr>
            <a:spLocks noGrp="1"/>
          </p:cNvSpPr>
          <p:nvPr>
            <p:ph sz="half" idx="1"/>
          </p:nvPr>
        </p:nvSpPr>
        <p:spPr>
          <a:xfrm>
            <a:off x="457200" y="1600200"/>
            <a:ext cx="4038600" cy="4525963"/>
          </a:xfrm>
        </p:spPr>
        <p:txBody>
          <a:bodyPr/>
          <a:lstStyle>
            <a:lvl1pPr>
              <a:defRPr sz="3200">
                <a:latin typeface="+mn-lt"/>
                <a:cs typeface="Arial" pitchFamily="34" charset="0"/>
              </a:defRPr>
            </a:lvl1pPr>
            <a:lvl2pPr>
              <a:defRPr sz="2800">
                <a:latin typeface="+mn-lt"/>
                <a:cs typeface="Arial" pitchFamily="34" charset="0"/>
              </a:defRPr>
            </a:lvl2pPr>
            <a:lvl3pPr>
              <a:defRPr sz="2400">
                <a:latin typeface="+mn-lt"/>
                <a:cs typeface="Arial" pitchFamily="34" charset="0"/>
              </a:defRPr>
            </a:lvl3pPr>
            <a:lvl4pPr>
              <a:defRPr sz="1800">
                <a:latin typeface="+mn-lt"/>
                <a:cs typeface="Arial" pitchFamily="34" charset="0"/>
              </a:defRPr>
            </a:lvl4pPr>
            <a:lvl5pPr>
              <a:defRPr sz="1800">
                <a:latin typeface="+mn-lt"/>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3200">
                <a:latin typeface="+mn-lt"/>
                <a:cs typeface="Arial" pitchFamily="34" charset="0"/>
              </a:defRPr>
            </a:lvl1pPr>
            <a:lvl2pPr>
              <a:defRPr sz="2800">
                <a:latin typeface="+mn-lt"/>
                <a:cs typeface="Arial" pitchFamily="34" charset="0"/>
              </a:defRPr>
            </a:lvl2pPr>
            <a:lvl3pPr>
              <a:defRPr sz="2400">
                <a:latin typeface="+mn-lt"/>
                <a:cs typeface="Arial" pitchFamily="34" charset="0"/>
              </a:defRPr>
            </a:lvl3pPr>
            <a:lvl4pPr>
              <a:defRPr sz="1800">
                <a:latin typeface="+mn-lt"/>
                <a:cs typeface="Arial" pitchFamily="34" charset="0"/>
              </a:defRPr>
            </a:lvl4pPr>
            <a:lvl5pPr>
              <a:defRPr sz="1800">
                <a:latin typeface="+mn-lt"/>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a:spLocks noGrp="1"/>
          </p:cNvSpPr>
          <p:nvPr>
            <p:ph type="sldNum" sz="quarter" idx="4"/>
          </p:nvPr>
        </p:nvSpPr>
        <p:spPr>
          <a:xfrm>
            <a:off x="8458200" y="6492875"/>
            <a:ext cx="685800" cy="365125"/>
          </a:xfrm>
          <a:prstGeom prst="rect">
            <a:avLst/>
          </a:prstGeom>
        </p:spPr>
        <p:txBody>
          <a:bodyPr vert="horz" lIns="91440" tIns="45720" rIns="91440" bIns="45720" rtlCol="0" anchor="ctr"/>
          <a:lstStyle>
            <a:lvl1pPr algn="r">
              <a:defRPr lang="en-US" sz="1200" b="1" kern="1200" smtClean="0">
                <a:solidFill>
                  <a:schemeClr val="tx1">
                    <a:tint val="75000"/>
                  </a:schemeClr>
                </a:solidFill>
                <a:latin typeface="Garamond" pitchFamily="18" charset="0"/>
                <a:ea typeface="+mn-ea"/>
                <a:cs typeface="+mn-cs"/>
              </a:defRPr>
            </a:lvl1pPr>
          </a:lstStyle>
          <a:p>
            <a:fld id="{97F33F24-5111-4524-9375-24241E4B6E0C}" type="slidenum">
              <a:rPr lang="en-US" smtClean="0"/>
              <a:pPr/>
              <a:t>‹#›</a:t>
            </a:fld>
            <a:endParaRPr lang="en-US" dirty="0"/>
          </a:p>
        </p:txBody>
      </p:sp>
      <p:sp>
        <p:nvSpPr>
          <p:cNvPr id="7" name="Rounded Rectangle 6"/>
          <p:cNvSpPr/>
          <p:nvPr userDrawn="1"/>
        </p:nvSpPr>
        <p:spPr>
          <a:xfrm>
            <a:off x="457200" y="345375"/>
            <a:ext cx="8229600" cy="114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Title 1"/>
          <p:cNvSpPr>
            <a:spLocks noGrp="1"/>
          </p:cNvSpPr>
          <p:nvPr>
            <p:ph type="title"/>
          </p:nvPr>
        </p:nvSpPr>
        <p:spPr>
          <a:xfrm>
            <a:off x="457200" y="274638"/>
            <a:ext cx="8229600" cy="1143000"/>
          </a:xfr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smtClean="0"/>
              <a:t>Click to edit Master title style</a:t>
            </a:r>
            <a:endParaRPr lang="en-US" dirty="0"/>
          </a:p>
        </p:txBody>
      </p:sp>
      <p:sp>
        <p:nvSpPr>
          <p:cNvPr id="10" name="Footer Placeholder 4"/>
          <p:cNvSpPr>
            <a:spLocks noGrp="1"/>
          </p:cNvSpPr>
          <p:nvPr>
            <p:ph type="ftr" sz="quarter" idx="3"/>
          </p:nvPr>
        </p:nvSpPr>
        <p:spPr>
          <a:xfrm>
            <a:off x="1828800" y="6492875"/>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r>
              <a:rPr lang="en-US" b="1" dirty="0" smtClean="0"/>
              <a:t>Copyright © 2014 Pearson Education, Inc. Publishing as Prentice Hall.  </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4"/>
          </p:nvPr>
        </p:nvSpPr>
        <p:spPr>
          <a:xfrm>
            <a:off x="8458200" y="6492875"/>
            <a:ext cx="685800" cy="365125"/>
          </a:xfrm>
          <a:prstGeom prst="rect">
            <a:avLst/>
          </a:prstGeom>
        </p:spPr>
        <p:txBody>
          <a:bodyPr vert="horz" lIns="91440" tIns="45720" rIns="91440" bIns="45720" rtlCol="0" anchor="ctr"/>
          <a:lstStyle>
            <a:lvl1pPr algn="r">
              <a:defRPr lang="en-US" sz="1200" b="1" kern="1200" smtClean="0">
                <a:solidFill>
                  <a:schemeClr val="tx1">
                    <a:tint val="75000"/>
                  </a:schemeClr>
                </a:solidFill>
                <a:latin typeface="Garamond" pitchFamily="18" charset="0"/>
                <a:ea typeface="+mn-ea"/>
                <a:cs typeface="+mn-cs"/>
              </a:defRPr>
            </a:lvl1pPr>
          </a:lstStyle>
          <a:p>
            <a:fld id="{97F33F24-5111-4524-9375-24241E4B6E0C}" type="slidenum">
              <a:rPr lang="en-US" smtClean="0"/>
              <a:pPr/>
              <a:t>‹#›</a:t>
            </a:fld>
            <a:endParaRPr lang="en-US" dirty="0"/>
          </a:p>
        </p:txBody>
      </p:sp>
      <p:sp>
        <p:nvSpPr>
          <p:cNvPr id="8" name="Rounded Rectangle 7"/>
          <p:cNvSpPr/>
          <p:nvPr userDrawn="1"/>
        </p:nvSpPr>
        <p:spPr>
          <a:xfrm>
            <a:off x="457200" y="345375"/>
            <a:ext cx="8229600" cy="114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itle 1"/>
          <p:cNvSpPr>
            <a:spLocks noGrp="1"/>
          </p:cNvSpPr>
          <p:nvPr>
            <p:ph type="title"/>
          </p:nvPr>
        </p:nvSpPr>
        <p:spPr>
          <a:xfrm>
            <a:off x="457200" y="274638"/>
            <a:ext cx="8229600" cy="1143000"/>
          </a:xfr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smtClean="0"/>
              <a:t>Click to edit Master title style</a:t>
            </a:r>
            <a:endParaRPr lang="en-US" dirty="0"/>
          </a:p>
        </p:txBody>
      </p:sp>
      <p:sp>
        <p:nvSpPr>
          <p:cNvPr id="10" name="Footer Placeholder 4"/>
          <p:cNvSpPr>
            <a:spLocks noGrp="1"/>
          </p:cNvSpPr>
          <p:nvPr>
            <p:ph type="ftr" sz="quarter" idx="3"/>
          </p:nvPr>
        </p:nvSpPr>
        <p:spPr>
          <a:xfrm>
            <a:off x="1828800" y="6492875"/>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r>
              <a:rPr lang="en-US" b="1" dirty="0" smtClean="0"/>
              <a:t>Copyright © 2014 Pearson Education, Inc. Publishing as Prentice Hall.  </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1828800" y="6492875"/>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r>
              <a:rPr lang="en-US" b="1" dirty="0" smtClean="0"/>
              <a:t>Copyright © 2014 Pearson Education, Inc. Publishing as Prentice Hall.  </a:t>
            </a:r>
            <a:endParaRPr lang="en-US" dirty="0"/>
          </a:p>
        </p:txBody>
      </p:sp>
      <p:sp>
        <p:nvSpPr>
          <p:cNvPr id="6" name="Slide Number Placeholder 5"/>
          <p:cNvSpPr>
            <a:spLocks noGrp="1"/>
          </p:cNvSpPr>
          <p:nvPr>
            <p:ph type="sldNum" sz="quarter" idx="4"/>
          </p:nvPr>
        </p:nvSpPr>
        <p:spPr>
          <a:xfrm>
            <a:off x="8458200" y="6492875"/>
            <a:ext cx="685800" cy="365125"/>
          </a:xfrm>
          <a:prstGeom prst="rect">
            <a:avLst/>
          </a:prstGeom>
        </p:spPr>
        <p:txBody>
          <a:bodyPr vert="horz" lIns="91440" tIns="45720" rIns="91440" bIns="45720" rtlCol="0" anchor="ctr"/>
          <a:lstStyle>
            <a:lvl1pPr algn="r">
              <a:defRPr lang="en-US" sz="1200" b="1" kern="1200" smtClean="0">
                <a:solidFill>
                  <a:schemeClr val="tx1">
                    <a:tint val="75000"/>
                  </a:schemeClr>
                </a:solidFill>
                <a:latin typeface="Garamond" pitchFamily="18" charset="0"/>
                <a:ea typeface="+mn-ea"/>
                <a:cs typeface="+mn-cs"/>
              </a:defRPr>
            </a:lvl1pPr>
          </a:lstStyle>
          <a:p>
            <a:fld id="{97F33F24-5111-4524-9375-24241E4B6E0C}"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905000" y="6492875"/>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r>
              <a:rPr lang="en-US" b="1" dirty="0" smtClean="0"/>
              <a:t>Copyright © 2014 Pearson Education, Inc. Publishing as Prentice Hall.  </a:t>
            </a:r>
            <a:endParaRPr lang="en-US" dirty="0"/>
          </a:p>
        </p:txBody>
      </p:sp>
      <p:sp>
        <p:nvSpPr>
          <p:cNvPr id="6" name="Slide Number Placeholder 5"/>
          <p:cNvSpPr>
            <a:spLocks noGrp="1"/>
          </p:cNvSpPr>
          <p:nvPr>
            <p:ph type="sldNum" sz="quarter" idx="4"/>
          </p:nvPr>
        </p:nvSpPr>
        <p:spPr>
          <a:xfrm>
            <a:off x="8458200" y="6492875"/>
            <a:ext cx="685800" cy="365125"/>
          </a:xfrm>
          <a:prstGeom prst="rect">
            <a:avLst/>
          </a:prstGeom>
        </p:spPr>
        <p:txBody>
          <a:bodyPr vert="horz" lIns="91440" tIns="45720" rIns="91440" bIns="45720" rtlCol="0" anchor="ctr"/>
          <a:lstStyle>
            <a:lvl1pPr algn="r">
              <a:defRPr lang="en-US" sz="1200" b="1" kern="1200" smtClean="0">
                <a:solidFill>
                  <a:schemeClr val="tx1">
                    <a:tint val="75000"/>
                  </a:schemeClr>
                </a:solidFill>
                <a:latin typeface="Garamond" pitchFamily="18" charset="0"/>
                <a:ea typeface="+mn-ea"/>
                <a:cs typeface="+mn-cs"/>
              </a:defRPr>
            </a:lvl1pPr>
          </a:lstStyle>
          <a:p>
            <a:fld id="{97F33F24-5111-4524-9375-24241E4B6E0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2" r:id="rId3"/>
    <p:sldLayoutId id="2147483654" r:id="rId4"/>
    <p:sldLayoutId id="2147483655" r:id="rId5"/>
  </p:sldLayoutIdLst>
  <p:timing>
    <p:tnLst>
      <p:par>
        <p:cTn id="1" dur="indefinite" restart="never" nodeType="tmRoot"/>
      </p:par>
    </p:tnLst>
  </p:timing>
  <p:hf hdr="0" dt="0"/>
  <p:txStyles>
    <p:titleStyle>
      <a:lvl1pPr algn="ctr" defTabSz="914400" rtl="0" eaLnBrk="1" latinLnBrk="0" hangingPunct="1">
        <a:spcBef>
          <a:spcPct val="0"/>
        </a:spcBef>
        <a:buNone/>
        <a:defRPr sz="4400" b="1" kern="1200">
          <a:solidFill>
            <a:schemeClr val="tx1"/>
          </a:solidFill>
          <a:latin typeface="Calibri" pitchFamily="34" charset="0"/>
          <a:ea typeface="+mj-ea"/>
          <a:cs typeface="Calibri"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itchFamily="34" charset="0"/>
          <a:ea typeface="+mn-ea"/>
          <a:cs typeface="Calibri"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itchFamily="34" charset="0"/>
          <a:ea typeface="+mn-ea"/>
          <a:cs typeface="Calibri"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a:t>Create </a:t>
            </a:r>
            <a:r>
              <a:rPr lang="en-US" dirty="0" smtClean="0"/>
              <a:t>Information</a:t>
            </a:r>
            <a:br>
              <a:rPr lang="en-US" dirty="0" smtClean="0"/>
            </a:br>
            <a:r>
              <a:rPr lang="en-US" dirty="0" smtClean="0"/>
              <a:t>with Formulas</a:t>
            </a:r>
            <a:endParaRPr lang="en-US" dirty="0"/>
          </a:p>
        </p:txBody>
      </p:sp>
      <p:sp>
        <p:nvSpPr>
          <p:cNvPr id="6" name="Content Placeholder 5"/>
          <p:cNvSpPr>
            <a:spLocks noGrp="1"/>
          </p:cNvSpPr>
          <p:nvPr>
            <p:ph idx="4294967295"/>
          </p:nvPr>
        </p:nvSpPr>
        <p:spPr>
          <a:xfrm>
            <a:off x="628650" y="1752600"/>
            <a:ext cx="8058150" cy="4575175"/>
          </a:xfrm>
          <a:prstGeom prst="rect">
            <a:avLst/>
          </a:prstGeom>
        </p:spPr>
        <p:txBody>
          <a:bodyPr>
            <a:noAutofit/>
          </a:bodyPr>
          <a:lstStyle/>
          <a:p>
            <a:pPr>
              <a:buNone/>
            </a:pPr>
            <a:r>
              <a:rPr lang="en-US" dirty="0" smtClean="0"/>
              <a:t>Formulas:</a:t>
            </a:r>
          </a:p>
          <a:p>
            <a:r>
              <a:rPr lang="en-US" dirty="0" smtClean="0"/>
              <a:t>Allow </a:t>
            </a:r>
            <a:r>
              <a:rPr lang="en-US" dirty="0"/>
              <a:t>you to perform basic mathematical </a:t>
            </a:r>
            <a:r>
              <a:rPr lang="en-US" dirty="0" smtClean="0"/>
              <a:t>calculations</a:t>
            </a:r>
          </a:p>
          <a:p>
            <a:r>
              <a:rPr lang="en-US" dirty="0" smtClean="0"/>
              <a:t>Can contain:</a:t>
            </a:r>
          </a:p>
          <a:p>
            <a:pPr lvl="1"/>
            <a:r>
              <a:rPr lang="en-US" dirty="0" smtClean="0"/>
              <a:t>Cell references</a:t>
            </a:r>
          </a:p>
          <a:p>
            <a:pPr lvl="1"/>
            <a:r>
              <a:rPr lang="en-US" dirty="0" smtClean="0"/>
              <a:t>Constants</a:t>
            </a:r>
          </a:p>
          <a:p>
            <a:pPr lvl="1"/>
            <a:r>
              <a:rPr lang="en-US" dirty="0" smtClean="0"/>
              <a:t>Functions</a:t>
            </a:r>
          </a:p>
          <a:p>
            <a:pPr lvl="1"/>
            <a:r>
              <a:rPr lang="en-US" dirty="0" smtClean="0"/>
              <a:t>Mathematical operators</a:t>
            </a:r>
            <a:endParaRPr lang="en-US" dirty="0"/>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sp>
        <p:nvSpPr>
          <p:cNvPr id="4" name="Slide Number Placeholder 3"/>
          <p:cNvSpPr>
            <a:spLocks noGrp="1"/>
          </p:cNvSpPr>
          <p:nvPr>
            <p:ph type="sldNum" sz="quarter" idx="11"/>
          </p:nvPr>
        </p:nvSpPr>
        <p:spPr/>
        <p:txBody>
          <a:bodyPr/>
          <a:lstStyle/>
          <a:p>
            <a:fld id="{97F33F24-5111-4524-9375-24241E4B6E0C}" type="slidenum">
              <a:rPr lang="en-US" smtClean="0"/>
              <a:pPr/>
              <a:t>1</a:t>
            </a:fld>
            <a:endParaRPr lang="en-US" dirty="0"/>
          </a:p>
        </p:txBody>
      </p:sp>
    </p:spTree>
    <p:extLst>
      <p:ext uri="{BB962C8B-B14F-4D97-AF65-F5344CB8AC3E}">
        <p14:creationId xmlns:p14="http://schemas.microsoft.com/office/powerpoint/2010/main" val="3684017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97F33F24-5111-4524-9375-24241E4B6E0C}" type="slidenum">
              <a:rPr lang="en-US" smtClean="0"/>
              <a:pPr/>
              <a:t>10</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smtClean="0"/>
              <a:t>Understand the Types</a:t>
            </a:r>
            <a:br>
              <a:rPr lang="en-US" dirty="0" smtClean="0"/>
            </a:br>
            <a:r>
              <a:rPr lang="en-US" dirty="0" smtClean="0"/>
              <a:t>of Cell References</a:t>
            </a:r>
            <a:endParaRPr lang="en-US" dirty="0"/>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39579" y="1676400"/>
            <a:ext cx="7064841" cy="4344975"/>
          </a:xfrm>
          <a:prstGeom prst="rect">
            <a:avLst/>
          </a:prstGeom>
        </p:spPr>
      </p:pic>
    </p:spTree>
    <p:extLst>
      <p:ext uri="{BB962C8B-B14F-4D97-AF65-F5344CB8AC3E}">
        <p14:creationId xmlns:p14="http://schemas.microsoft.com/office/powerpoint/2010/main" val="2283696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97F33F24-5111-4524-9375-24241E4B6E0C}" type="slidenum">
              <a:rPr lang="en-US" smtClean="0"/>
              <a:pPr/>
              <a:t>11</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smtClean="0"/>
              <a:t>Understand the Types</a:t>
            </a:r>
            <a:br>
              <a:rPr lang="en-US" dirty="0" smtClean="0"/>
            </a:br>
            <a:r>
              <a:rPr lang="en-US" dirty="0" smtClean="0"/>
              <a:t>of Cell References</a:t>
            </a:r>
            <a:endParaRPr lang="en-US" dirty="0"/>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66801" y="1580489"/>
            <a:ext cx="6894450" cy="4820311"/>
          </a:xfrm>
          <a:prstGeom prst="rect">
            <a:avLst/>
          </a:prstGeom>
        </p:spPr>
      </p:pic>
    </p:spTree>
    <p:extLst>
      <p:ext uri="{BB962C8B-B14F-4D97-AF65-F5344CB8AC3E}">
        <p14:creationId xmlns:p14="http://schemas.microsoft.com/office/powerpoint/2010/main" val="3033762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97F33F24-5111-4524-9375-24241E4B6E0C}" type="slidenum">
              <a:rPr lang="en-US" smtClean="0"/>
              <a:pPr/>
              <a:t>12</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smtClean="0"/>
              <a:t>Understand the Types</a:t>
            </a:r>
            <a:br>
              <a:rPr lang="en-US" dirty="0" smtClean="0"/>
            </a:br>
            <a:r>
              <a:rPr lang="en-US" dirty="0" smtClean="0"/>
              <a:t>of Cell References</a:t>
            </a:r>
            <a:endParaRPr lang="en-US" dirty="0"/>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69100" y="1686296"/>
            <a:ext cx="7205799" cy="4409704"/>
          </a:xfrm>
          <a:prstGeom prst="rect">
            <a:avLst/>
          </a:prstGeom>
        </p:spPr>
      </p:pic>
    </p:spTree>
    <p:extLst>
      <p:ext uri="{BB962C8B-B14F-4D97-AF65-F5344CB8AC3E}">
        <p14:creationId xmlns:p14="http://schemas.microsoft.com/office/powerpoint/2010/main" val="2112632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7F33F24-5111-4524-9375-24241E4B6E0C}" type="slidenum">
              <a:rPr lang="en-US" smtClean="0"/>
              <a:pPr/>
              <a:t>13</a:t>
            </a:fld>
            <a:endParaRPr lang="en-US" dirty="0"/>
          </a:p>
        </p:txBody>
      </p:sp>
      <p:sp>
        <p:nvSpPr>
          <p:cNvPr id="2" name="Title 1"/>
          <p:cNvSpPr>
            <a:spLocks noGrp="1"/>
          </p:cNvSpPr>
          <p:nvPr>
            <p:ph type="title"/>
          </p:nvPr>
        </p:nvSpPr>
        <p:spPr/>
        <p:txBody>
          <a:bodyPr>
            <a:normAutofit/>
          </a:bodyPr>
          <a:lstStyle/>
          <a:p>
            <a:r>
              <a:rPr lang="en-US" dirty="0" smtClean="0"/>
              <a:t>Create Named Ranges</a:t>
            </a:r>
            <a:endParaRPr lang="en-US" dirty="0"/>
          </a:p>
        </p:txBody>
      </p:sp>
      <p:sp>
        <p:nvSpPr>
          <p:cNvPr id="6" name="Text Placeholder 5"/>
          <p:cNvSpPr>
            <a:spLocks noGrp="1"/>
          </p:cNvSpPr>
          <p:nvPr>
            <p:ph type="body" sz="quarter" idx="12"/>
          </p:nvPr>
        </p:nvSpPr>
        <p:spPr/>
        <p:txBody>
          <a:bodyPr/>
          <a:lstStyle/>
          <a:p>
            <a:r>
              <a:rPr lang="en-US" dirty="0" smtClean="0"/>
              <a:t>Named </a:t>
            </a:r>
            <a:r>
              <a:rPr lang="en-US" dirty="0"/>
              <a:t>range – a </a:t>
            </a:r>
            <a:r>
              <a:rPr lang="en-US" dirty="0" smtClean="0"/>
              <a:t>named group </a:t>
            </a:r>
            <a:r>
              <a:rPr lang="en-US" dirty="0"/>
              <a:t>of cells </a:t>
            </a:r>
            <a:endParaRPr lang="en-US" dirty="0" smtClean="0"/>
          </a:p>
          <a:p>
            <a:r>
              <a:rPr lang="en-US" dirty="0" smtClean="0"/>
              <a:t>Named </a:t>
            </a:r>
            <a:r>
              <a:rPr lang="en-US" dirty="0"/>
              <a:t>range – either </a:t>
            </a:r>
            <a:r>
              <a:rPr lang="en-US" dirty="0" smtClean="0"/>
              <a:t>a </a:t>
            </a:r>
            <a:r>
              <a:rPr lang="en-US" dirty="0"/>
              <a:t>single cell or a group of </a:t>
            </a:r>
            <a:r>
              <a:rPr lang="en-US" dirty="0" smtClean="0"/>
              <a:t>cells</a:t>
            </a:r>
          </a:p>
          <a:p>
            <a:r>
              <a:rPr lang="en-US" dirty="0" smtClean="0"/>
              <a:t>Select </a:t>
            </a:r>
            <a:r>
              <a:rPr lang="en-US" dirty="0"/>
              <a:t>the range and use the Name </a:t>
            </a:r>
            <a:r>
              <a:rPr lang="en-US" dirty="0" smtClean="0"/>
              <a:t>Box to </a:t>
            </a:r>
            <a:r>
              <a:rPr lang="en-US" dirty="0"/>
              <a:t>create the </a:t>
            </a:r>
            <a:r>
              <a:rPr lang="en-US" dirty="0" smtClean="0"/>
              <a:t>name</a:t>
            </a:r>
          </a:p>
          <a:p>
            <a:r>
              <a:rPr lang="en-US" dirty="0" smtClean="0"/>
              <a:t>There are criteria for naming ranges</a:t>
            </a:r>
            <a:endParaRPr lang="en-US" dirty="0"/>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spTree>
    <p:extLst>
      <p:ext uri="{BB962C8B-B14F-4D97-AF65-F5344CB8AC3E}">
        <p14:creationId xmlns:p14="http://schemas.microsoft.com/office/powerpoint/2010/main" val="3229498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97F33F24-5111-4524-9375-24241E4B6E0C}" type="slidenum">
              <a:rPr lang="en-US" smtClean="0"/>
              <a:pPr/>
              <a:t>14</a:t>
            </a:fld>
            <a:endParaRPr lang="en-US" dirty="0"/>
          </a:p>
        </p:txBody>
      </p:sp>
      <p:sp>
        <p:nvSpPr>
          <p:cNvPr id="2" name="Title 1"/>
          <p:cNvSpPr>
            <a:spLocks noGrp="1"/>
          </p:cNvSpPr>
          <p:nvPr>
            <p:ph type="title"/>
          </p:nvPr>
        </p:nvSpPr>
        <p:spPr/>
        <p:txBody>
          <a:bodyPr>
            <a:normAutofit/>
          </a:bodyPr>
          <a:lstStyle/>
          <a:p>
            <a:r>
              <a:rPr lang="en-US" dirty="0" smtClean="0"/>
              <a:t>Create Named Ranges</a:t>
            </a:r>
            <a:endParaRPr lang="en-US" dirty="0"/>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5800" y="2286000"/>
            <a:ext cx="7431183" cy="2590799"/>
          </a:xfrm>
          <a:prstGeom prst="rect">
            <a:avLst/>
          </a:prstGeom>
        </p:spPr>
      </p:pic>
    </p:spTree>
    <p:extLst>
      <p:ext uri="{BB962C8B-B14F-4D97-AF65-F5344CB8AC3E}">
        <p14:creationId xmlns:p14="http://schemas.microsoft.com/office/powerpoint/2010/main" val="57657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smtClean="0"/>
              <a:t>Create and Structure Functions</a:t>
            </a:r>
            <a:endParaRPr lang="en-US" dirty="0"/>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sp>
        <p:nvSpPr>
          <p:cNvPr id="4" name="Slide Number Placeholder 3"/>
          <p:cNvSpPr>
            <a:spLocks noGrp="1"/>
          </p:cNvSpPr>
          <p:nvPr>
            <p:ph type="sldNum" sz="quarter" idx="11"/>
          </p:nvPr>
        </p:nvSpPr>
        <p:spPr/>
        <p:txBody>
          <a:bodyPr/>
          <a:lstStyle/>
          <a:p>
            <a:fld id="{97F33F24-5111-4524-9375-24241E4B6E0C}" type="slidenum">
              <a:rPr lang="en-US" smtClean="0"/>
              <a:pPr/>
              <a:t>15</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62000" y="2209801"/>
            <a:ext cx="7620000" cy="3048000"/>
          </a:xfrm>
          <a:prstGeom prst="rect">
            <a:avLst/>
          </a:prstGeom>
        </p:spPr>
      </p:pic>
    </p:spTree>
    <p:extLst>
      <p:ext uri="{BB962C8B-B14F-4D97-AF65-F5344CB8AC3E}">
        <p14:creationId xmlns:p14="http://schemas.microsoft.com/office/powerpoint/2010/main" val="2045309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7F33F24-5111-4524-9375-24241E4B6E0C}" type="slidenum">
              <a:rPr lang="en-US" smtClean="0"/>
              <a:pPr/>
              <a:t>16</a:t>
            </a:fld>
            <a:endParaRPr lang="en-US" dirty="0"/>
          </a:p>
        </p:txBody>
      </p:sp>
      <p:sp>
        <p:nvSpPr>
          <p:cNvPr id="2" name="Title 1"/>
          <p:cNvSpPr>
            <a:spLocks noGrp="1"/>
          </p:cNvSpPr>
          <p:nvPr>
            <p:ph type="title"/>
          </p:nvPr>
        </p:nvSpPr>
        <p:spPr/>
        <p:txBody>
          <a:bodyPr>
            <a:noAutofit/>
          </a:bodyPr>
          <a:lstStyle/>
          <a:p>
            <a:pPr>
              <a:lnSpc>
                <a:spcPts val="4000"/>
              </a:lnSpc>
            </a:pPr>
            <a:r>
              <a:rPr lang="en-US" dirty="0" smtClean="0"/>
              <a:t>Create and Structure Functions</a:t>
            </a:r>
            <a:endParaRPr lang="en-US" dirty="0"/>
          </a:p>
        </p:txBody>
      </p:sp>
      <p:sp>
        <p:nvSpPr>
          <p:cNvPr id="6" name="Text Placeholder 5"/>
          <p:cNvSpPr>
            <a:spLocks noGrp="1"/>
          </p:cNvSpPr>
          <p:nvPr>
            <p:ph type="body" sz="quarter" idx="12"/>
          </p:nvPr>
        </p:nvSpPr>
        <p:spPr/>
        <p:txBody>
          <a:bodyPr>
            <a:normAutofit lnSpcReduction="10000"/>
          </a:bodyPr>
          <a:lstStyle/>
          <a:p>
            <a:pPr marL="0" indent="0">
              <a:buNone/>
            </a:pPr>
            <a:r>
              <a:rPr lang="en-US" dirty="0" smtClean="0"/>
              <a:t>Some function categories:</a:t>
            </a:r>
          </a:p>
          <a:p>
            <a:r>
              <a:rPr lang="en-US" dirty="0" smtClean="0"/>
              <a:t>Database</a:t>
            </a:r>
          </a:p>
          <a:p>
            <a:r>
              <a:rPr lang="en-US" dirty="0" smtClean="0"/>
              <a:t>Date &amp; Time</a:t>
            </a:r>
          </a:p>
          <a:p>
            <a:r>
              <a:rPr lang="en-US" dirty="0" smtClean="0"/>
              <a:t>Financial</a:t>
            </a:r>
          </a:p>
          <a:p>
            <a:r>
              <a:rPr lang="en-US" dirty="0" smtClean="0"/>
              <a:t>Logical</a:t>
            </a:r>
          </a:p>
          <a:p>
            <a:r>
              <a:rPr lang="en-US" dirty="0" smtClean="0"/>
              <a:t>Lookup &amp; Reference</a:t>
            </a:r>
          </a:p>
          <a:p>
            <a:r>
              <a:rPr lang="en-US" dirty="0" smtClean="0"/>
              <a:t>Math &amp; Trig</a:t>
            </a:r>
          </a:p>
          <a:p>
            <a:r>
              <a:rPr lang="en-US" dirty="0" smtClean="0"/>
              <a:t>Statistical</a:t>
            </a:r>
            <a:endParaRPr lang="en-US" dirty="0"/>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spTree>
    <p:extLst>
      <p:ext uri="{BB962C8B-B14F-4D97-AF65-F5344CB8AC3E}">
        <p14:creationId xmlns:p14="http://schemas.microsoft.com/office/powerpoint/2010/main" val="1172471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a:t>Use and Understand Math</a:t>
            </a:r>
            <a:br>
              <a:rPr lang="en-US" dirty="0"/>
            </a:br>
            <a:r>
              <a:rPr lang="en-US" dirty="0"/>
              <a:t>and Statistical Functions</a:t>
            </a:r>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sp>
        <p:nvSpPr>
          <p:cNvPr id="4" name="Slide Number Placeholder 3"/>
          <p:cNvSpPr>
            <a:spLocks noGrp="1"/>
          </p:cNvSpPr>
          <p:nvPr>
            <p:ph type="sldNum" sz="quarter" idx="11"/>
          </p:nvPr>
        </p:nvSpPr>
        <p:spPr/>
        <p:txBody>
          <a:bodyPr/>
          <a:lstStyle/>
          <a:p>
            <a:fld id="{97F33F24-5111-4524-9375-24241E4B6E0C}" type="slidenum">
              <a:rPr lang="en-US" smtClean="0"/>
              <a:pPr/>
              <a:t>17</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00" y="2133600"/>
            <a:ext cx="7799859" cy="3276600"/>
          </a:xfrm>
          <a:prstGeom prst="rect">
            <a:avLst/>
          </a:prstGeom>
        </p:spPr>
      </p:pic>
    </p:spTree>
    <p:extLst>
      <p:ext uri="{BB962C8B-B14F-4D97-AF65-F5344CB8AC3E}">
        <p14:creationId xmlns:p14="http://schemas.microsoft.com/office/powerpoint/2010/main" val="15914515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a:t>Use and Understand Math</a:t>
            </a:r>
            <a:br>
              <a:rPr lang="en-US" dirty="0"/>
            </a:br>
            <a:r>
              <a:rPr lang="en-US" dirty="0"/>
              <a:t>and Statistical Functions</a:t>
            </a:r>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sp>
        <p:nvSpPr>
          <p:cNvPr id="4" name="Slide Number Placeholder 3"/>
          <p:cNvSpPr>
            <a:spLocks noGrp="1"/>
          </p:cNvSpPr>
          <p:nvPr>
            <p:ph type="sldNum" sz="quarter" idx="11"/>
          </p:nvPr>
        </p:nvSpPr>
        <p:spPr/>
        <p:txBody>
          <a:bodyPr/>
          <a:lstStyle/>
          <a:p>
            <a:fld id="{97F33F24-5111-4524-9375-24241E4B6E0C}" type="slidenum">
              <a:rPr lang="en-US" smtClean="0"/>
              <a:pPr/>
              <a:t>18</a:t>
            </a:fld>
            <a:endParaRPr lang="en-US" dirty="0"/>
          </a:p>
        </p:txBody>
      </p:sp>
      <p:pic>
        <p:nvPicPr>
          <p:cNvPr id="6" name="Picture 5"/>
          <p:cNvPicPr>
            <a:picLocks noChangeAspect="1"/>
          </p:cNvPicPr>
          <p:nvPr/>
        </p:nvPicPr>
        <p:blipFill>
          <a:blip r:embed="rId3" cstate="print"/>
          <a:stretch>
            <a:fillRect/>
          </a:stretch>
        </p:blipFill>
        <p:spPr>
          <a:xfrm>
            <a:off x="845038" y="2286000"/>
            <a:ext cx="7453923" cy="2667000"/>
          </a:xfrm>
          <a:prstGeom prst="rect">
            <a:avLst/>
          </a:prstGeom>
          <a:ln>
            <a:solidFill>
              <a:schemeClr val="tx1"/>
            </a:solidFill>
          </a:ln>
        </p:spPr>
      </p:pic>
    </p:spTree>
    <p:extLst>
      <p:ext uri="{BB962C8B-B14F-4D97-AF65-F5344CB8AC3E}">
        <p14:creationId xmlns:p14="http://schemas.microsoft.com/office/powerpoint/2010/main" val="3768226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a:t>Use and Understand Math</a:t>
            </a:r>
            <a:br>
              <a:rPr lang="en-US" dirty="0"/>
            </a:br>
            <a:r>
              <a:rPr lang="en-US" dirty="0"/>
              <a:t>and Statistical Functions</a:t>
            </a:r>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sp>
        <p:nvSpPr>
          <p:cNvPr id="4" name="Slide Number Placeholder 3"/>
          <p:cNvSpPr>
            <a:spLocks noGrp="1"/>
          </p:cNvSpPr>
          <p:nvPr>
            <p:ph type="sldNum" sz="quarter" idx="11"/>
          </p:nvPr>
        </p:nvSpPr>
        <p:spPr/>
        <p:txBody>
          <a:bodyPr/>
          <a:lstStyle/>
          <a:p>
            <a:fld id="{97F33F24-5111-4524-9375-24241E4B6E0C}" type="slidenum">
              <a:rPr lang="en-US" smtClean="0"/>
              <a:pPr/>
              <a:t>19</a:t>
            </a:fld>
            <a:endParaRPr lang="en-US" dirty="0"/>
          </a:p>
        </p:txBody>
      </p:sp>
      <p:pic>
        <p:nvPicPr>
          <p:cNvPr id="6" name="Picture 5"/>
          <p:cNvPicPr>
            <a:picLocks noChangeAspect="1"/>
          </p:cNvPicPr>
          <p:nvPr/>
        </p:nvPicPr>
        <p:blipFill>
          <a:blip r:embed="rId3" cstate="print"/>
          <a:stretch>
            <a:fillRect/>
          </a:stretch>
        </p:blipFill>
        <p:spPr>
          <a:xfrm>
            <a:off x="685800" y="1981200"/>
            <a:ext cx="7778496" cy="3352800"/>
          </a:xfrm>
          <a:prstGeom prst="rect">
            <a:avLst/>
          </a:prstGeom>
          <a:ln>
            <a:solidFill>
              <a:schemeClr val="tx1"/>
            </a:solidFill>
          </a:ln>
        </p:spPr>
      </p:pic>
    </p:spTree>
    <p:extLst>
      <p:ext uri="{BB962C8B-B14F-4D97-AF65-F5344CB8AC3E}">
        <p14:creationId xmlns:p14="http://schemas.microsoft.com/office/powerpoint/2010/main" val="1120419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a:t>Create </a:t>
            </a:r>
            <a:r>
              <a:rPr lang="en-US" dirty="0" smtClean="0"/>
              <a:t>Information</a:t>
            </a:r>
            <a:br>
              <a:rPr lang="en-US" dirty="0" smtClean="0"/>
            </a:br>
            <a:r>
              <a:rPr lang="en-US" dirty="0" smtClean="0"/>
              <a:t>with Formulas</a:t>
            </a:r>
            <a:endParaRPr lang="en-US" dirty="0"/>
          </a:p>
        </p:txBody>
      </p:sp>
      <p:sp>
        <p:nvSpPr>
          <p:cNvPr id="6" name="Content Placeholder 5"/>
          <p:cNvSpPr>
            <a:spLocks noGrp="1"/>
          </p:cNvSpPr>
          <p:nvPr>
            <p:ph idx="4294967295"/>
          </p:nvPr>
        </p:nvSpPr>
        <p:spPr>
          <a:xfrm>
            <a:off x="628650" y="1752600"/>
            <a:ext cx="8058150" cy="4575175"/>
          </a:xfrm>
          <a:prstGeom prst="rect">
            <a:avLst/>
          </a:prstGeom>
        </p:spPr>
        <p:txBody>
          <a:bodyPr>
            <a:noAutofit/>
          </a:bodyPr>
          <a:lstStyle/>
          <a:p>
            <a:pPr>
              <a:buNone/>
            </a:pPr>
            <a:r>
              <a:rPr lang="en-US" dirty="0" smtClean="0"/>
              <a:t>Formulas:</a:t>
            </a:r>
          </a:p>
          <a:p>
            <a:r>
              <a:rPr lang="en-US" dirty="0" smtClean="0"/>
              <a:t>Always </a:t>
            </a:r>
            <a:r>
              <a:rPr lang="en-US" dirty="0"/>
              <a:t>begin with </a:t>
            </a:r>
            <a:r>
              <a:rPr lang="en-US" dirty="0" smtClean="0"/>
              <a:t>=</a:t>
            </a:r>
          </a:p>
          <a:p>
            <a:r>
              <a:rPr lang="en-US" dirty="0" smtClean="0"/>
              <a:t>Use the operators:</a:t>
            </a:r>
          </a:p>
          <a:p>
            <a:pPr lvl="1"/>
            <a:r>
              <a:rPr lang="en-US" dirty="0" smtClean="0"/>
              <a:t>+ or – (addition or subtraction)</a:t>
            </a:r>
          </a:p>
          <a:p>
            <a:pPr lvl="1"/>
            <a:r>
              <a:rPr lang="en-US" dirty="0" smtClean="0"/>
              <a:t>* or / (multiplication or division)</a:t>
            </a:r>
          </a:p>
          <a:p>
            <a:pPr lvl="1"/>
            <a:r>
              <a:rPr lang="en-US" dirty="0" smtClean="0"/>
              <a:t>^ (powers or exponentiation)</a:t>
            </a:r>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sp>
        <p:nvSpPr>
          <p:cNvPr id="4" name="Slide Number Placeholder 3"/>
          <p:cNvSpPr>
            <a:spLocks noGrp="1"/>
          </p:cNvSpPr>
          <p:nvPr>
            <p:ph type="sldNum" sz="quarter" idx="11"/>
          </p:nvPr>
        </p:nvSpPr>
        <p:spPr/>
        <p:txBody>
          <a:bodyPr/>
          <a:lstStyle/>
          <a:p>
            <a:fld id="{97F33F24-5111-4524-9375-24241E4B6E0C}" type="slidenum">
              <a:rPr lang="en-US" smtClean="0"/>
              <a:pPr/>
              <a:t>2</a:t>
            </a:fld>
            <a:endParaRPr lang="en-US" dirty="0"/>
          </a:p>
        </p:txBody>
      </p:sp>
    </p:spTree>
    <p:extLst>
      <p:ext uri="{BB962C8B-B14F-4D97-AF65-F5344CB8AC3E}">
        <p14:creationId xmlns:p14="http://schemas.microsoft.com/office/powerpoint/2010/main" val="5823814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a:t>Use and Understand Date</a:t>
            </a:r>
            <a:br>
              <a:rPr lang="en-US" dirty="0"/>
            </a:br>
            <a:r>
              <a:rPr lang="en-US" dirty="0"/>
              <a:t>and Time Functions</a:t>
            </a:r>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sp>
        <p:nvSpPr>
          <p:cNvPr id="4" name="Slide Number Placeholder 3"/>
          <p:cNvSpPr>
            <a:spLocks noGrp="1"/>
          </p:cNvSpPr>
          <p:nvPr>
            <p:ph type="sldNum" sz="quarter" idx="11"/>
          </p:nvPr>
        </p:nvSpPr>
        <p:spPr/>
        <p:txBody>
          <a:bodyPr/>
          <a:lstStyle/>
          <a:p>
            <a:fld id="{97F33F24-5111-4524-9375-24241E4B6E0C}" type="slidenum">
              <a:rPr lang="en-US" smtClean="0"/>
              <a:pPr/>
              <a:t>20</a:t>
            </a:fld>
            <a:endParaRPr lang="en-US" dirty="0"/>
          </a:p>
        </p:txBody>
      </p:sp>
      <p:pic>
        <p:nvPicPr>
          <p:cNvPr id="7" name="Picture 6"/>
          <p:cNvPicPr>
            <a:picLocks noChangeAspect="1"/>
          </p:cNvPicPr>
          <p:nvPr/>
        </p:nvPicPr>
        <p:blipFill>
          <a:blip r:embed="rId3" cstate="print"/>
          <a:stretch>
            <a:fillRect/>
          </a:stretch>
        </p:blipFill>
        <p:spPr>
          <a:xfrm>
            <a:off x="685800" y="1981200"/>
            <a:ext cx="7734832" cy="3352800"/>
          </a:xfrm>
          <a:prstGeom prst="rect">
            <a:avLst/>
          </a:prstGeom>
          <a:ln>
            <a:solidFill>
              <a:schemeClr val="tx1"/>
            </a:solidFill>
          </a:ln>
        </p:spPr>
      </p:pic>
    </p:spTree>
    <p:extLst>
      <p:ext uri="{BB962C8B-B14F-4D97-AF65-F5344CB8AC3E}">
        <p14:creationId xmlns:p14="http://schemas.microsoft.com/office/powerpoint/2010/main" val="29955850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a:t>Use and Understand Date</a:t>
            </a:r>
            <a:br>
              <a:rPr lang="en-US" dirty="0"/>
            </a:br>
            <a:r>
              <a:rPr lang="en-US" dirty="0"/>
              <a:t>and Time Functions</a:t>
            </a:r>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sp>
        <p:nvSpPr>
          <p:cNvPr id="4" name="Slide Number Placeholder 3"/>
          <p:cNvSpPr>
            <a:spLocks noGrp="1"/>
          </p:cNvSpPr>
          <p:nvPr>
            <p:ph type="sldNum" sz="quarter" idx="11"/>
          </p:nvPr>
        </p:nvSpPr>
        <p:spPr/>
        <p:txBody>
          <a:bodyPr/>
          <a:lstStyle/>
          <a:p>
            <a:fld id="{97F33F24-5111-4524-9375-24241E4B6E0C}" type="slidenum">
              <a:rPr lang="en-US" smtClean="0"/>
              <a:pPr/>
              <a:t>21</a:t>
            </a:fld>
            <a:endParaRPr lang="en-US" dirty="0"/>
          </a:p>
        </p:txBody>
      </p:sp>
      <p:pic>
        <p:nvPicPr>
          <p:cNvPr id="5" name="Picture 4"/>
          <p:cNvPicPr>
            <a:picLocks noChangeAspect="1"/>
          </p:cNvPicPr>
          <p:nvPr/>
        </p:nvPicPr>
        <p:blipFill>
          <a:blip r:embed="rId3" cstate="print"/>
          <a:stretch>
            <a:fillRect/>
          </a:stretch>
        </p:blipFill>
        <p:spPr>
          <a:xfrm>
            <a:off x="952747" y="2362200"/>
            <a:ext cx="7494567" cy="1905000"/>
          </a:xfrm>
          <a:prstGeom prst="rect">
            <a:avLst/>
          </a:prstGeom>
          <a:ln>
            <a:solidFill>
              <a:schemeClr val="tx1"/>
            </a:solidFill>
          </a:ln>
        </p:spPr>
      </p:pic>
    </p:spTree>
    <p:extLst>
      <p:ext uri="{BB962C8B-B14F-4D97-AF65-F5344CB8AC3E}">
        <p14:creationId xmlns:p14="http://schemas.microsoft.com/office/powerpoint/2010/main" val="9280927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7F33F24-5111-4524-9375-24241E4B6E0C}" type="slidenum">
              <a:rPr lang="en-US" smtClean="0"/>
              <a:pPr/>
              <a:t>22</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smtClean="0"/>
              <a:t>Use and Understand</a:t>
            </a:r>
            <a:br>
              <a:rPr lang="en-US" dirty="0" smtClean="0"/>
            </a:br>
            <a:r>
              <a:rPr lang="en-US" dirty="0" smtClean="0"/>
              <a:t>Text Functions</a:t>
            </a:r>
            <a:endParaRPr lang="en-US" dirty="0"/>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pic>
        <p:nvPicPr>
          <p:cNvPr id="7" name="Picture 6"/>
          <p:cNvPicPr>
            <a:picLocks noChangeAspect="1"/>
          </p:cNvPicPr>
          <p:nvPr/>
        </p:nvPicPr>
        <p:blipFill>
          <a:blip r:embed="rId3" cstate="print"/>
          <a:stretch>
            <a:fillRect/>
          </a:stretch>
        </p:blipFill>
        <p:spPr>
          <a:xfrm>
            <a:off x="693013" y="1750916"/>
            <a:ext cx="7765187" cy="4345084"/>
          </a:xfrm>
          <a:prstGeom prst="rect">
            <a:avLst/>
          </a:prstGeom>
          <a:ln>
            <a:solidFill>
              <a:schemeClr val="tx1"/>
            </a:solidFill>
          </a:ln>
        </p:spPr>
      </p:pic>
    </p:spTree>
    <p:extLst>
      <p:ext uri="{BB962C8B-B14F-4D97-AF65-F5344CB8AC3E}">
        <p14:creationId xmlns:p14="http://schemas.microsoft.com/office/powerpoint/2010/main" val="12832327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7F33F24-5111-4524-9375-24241E4B6E0C}" type="slidenum">
              <a:rPr lang="en-US" smtClean="0"/>
              <a:pPr/>
              <a:t>23</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smtClean="0"/>
              <a:t>Use and Understand</a:t>
            </a:r>
            <a:br>
              <a:rPr lang="en-US" dirty="0" smtClean="0"/>
            </a:br>
            <a:r>
              <a:rPr lang="en-US" dirty="0" smtClean="0"/>
              <a:t>Text Functions</a:t>
            </a:r>
            <a:endParaRPr lang="en-US" dirty="0"/>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388687" y="1760537"/>
            <a:ext cx="6366625" cy="4495800"/>
          </a:xfrm>
          <a:prstGeom prst="rect">
            <a:avLst/>
          </a:prstGeom>
        </p:spPr>
      </p:pic>
    </p:spTree>
    <p:extLst>
      <p:ext uri="{BB962C8B-B14F-4D97-AF65-F5344CB8AC3E}">
        <p14:creationId xmlns:p14="http://schemas.microsoft.com/office/powerpoint/2010/main" val="40613877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7F33F24-5111-4524-9375-24241E4B6E0C}" type="slidenum">
              <a:rPr lang="en-US" smtClean="0"/>
              <a:pPr/>
              <a:t>24</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smtClean="0"/>
              <a:t>Use Financial and</a:t>
            </a:r>
            <a:br>
              <a:rPr lang="en-US" dirty="0" smtClean="0"/>
            </a:br>
            <a:r>
              <a:rPr lang="en-US" dirty="0" smtClean="0"/>
              <a:t>Lookup Functions</a:t>
            </a:r>
            <a:endParaRPr lang="en-US" dirty="0"/>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pic>
        <p:nvPicPr>
          <p:cNvPr id="5" name="Picture 4"/>
          <p:cNvPicPr>
            <a:picLocks noChangeAspect="1"/>
          </p:cNvPicPr>
          <p:nvPr/>
        </p:nvPicPr>
        <p:blipFill>
          <a:blip r:embed="rId3" cstate="print"/>
          <a:stretch>
            <a:fillRect/>
          </a:stretch>
        </p:blipFill>
        <p:spPr>
          <a:xfrm>
            <a:off x="1029351" y="2286000"/>
            <a:ext cx="7085297" cy="2514600"/>
          </a:xfrm>
          <a:prstGeom prst="rect">
            <a:avLst/>
          </a:prstGeom>
          <a:ln>
            <a:solidFill>
              <a:schemeClr val="tx1"/>
            </a:solidFill>
          </a:ln>
        </p:spPr>
      </p:pic>
    </p:spTree>
    <p:extLst>
      <p:ext uri="{BB962C8B-B14F-4D97-AF65-F5344CB8AC3E}">
        <p14:creationId xmlns:p14="http://schemas.microsoft.com/office/powerpoint/2010/main" val="36434583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7F33F24-5111-4524-9375-24241E4B6E0C}" type="slidenum">
              <a:rPr lang="en-US" smtClean="0"/>
              <a:pPr/>
              <a:t>25</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smtClean="0"/>
              <a:t>Use Financial and</a:t>
            </a:r>
            <a:br>
              <a:rPr lang="en-US" dirty="0" smtClean="0"/>
            </a:br>
            <a:r>
              <a:rPr lang="en-US" dirty="0" smtClean="0"/>
              <a:t>Lookup Functions</a:t>
            </a:r>
            <a:endParaRPr lang="en-US" dirty="0"/>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5800" y="2438400"/>
            <a:ext cx="7435958" cy="2438400"/>
          </a:xfrm>
          <a:prstGeom prst="rect">
            <a:avLst/>
          </a:prstGeom>
        </p:spPr>
      </p:pic>
    </p:spTree>
    <p:extLst>
      <p:ext uri="{BB962C8B-B14F-4D97-AF65-F5344CB8AC3E}">
        <p14:creationId xmlns:p14="http://schemas.microsoft.com/office/powerpoint/2010/main" val="13114615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7F33F24-5111-4524-9375-24241E4B6E0C}" type="slidenum">
              <a:rPr lang="en-US" smtClean="0"/>
              <a:pPr/>
              <a:t>26</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smtClean="0"/>
              <a:t>Use Financial and</a:t>
            </a:r>
            <a:br>
              <a:rPr lang="en-US" dirty="0" smtClean="0"/>
            </a:br>
            <a:r>
              <a:rPr lang="en-US" dirty="0" smtClean="0"/>
              <a:t>Lookup Functions</a:t>
            </a:r>
            <a:endParaRPr lang="en-US" dirty="0"/>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pic>
        <p:nvPicPr>
          <p:cNvPr id="6" name="Picture 5"/>
          <p:cNvPicPr>
            <a:picLocks noChangeAspect="1"/>
          </p:cNvPicPr>
          <p:nvPr/>
        </p:nvPicPr>
        <p:blipFill>
          <a:blip r:embed="rId3" cstate="print"/>
          <a:stretch>
            <a:fillRect/>
          </a:stretch>
        </p:blipFill>
        <p:spPr>
          <a:xfrm>
            <a:off x="814209" y="2286000"/>
            <a:ext cx="7515581" cy="2397470"/>
          </a:xfrm>
          <a:prstGeom prst="rect">
            <a:avLst/>
          </a:prstGeom>
          <a:ln>
            <a:solidFill>
              <a:schemeClr val="tx1"/>
            </a:solidFill>
          </a:ln>
        </p:spPr>
      </p:pic>
    </p:spTree>
    <p:extLst>
      <p:ext uri="{BB962C8B-B14F-4D97-AF65-F5344CB8AC3E}">
        <p14:creationId xmlns:p14="http://schemas.microsoft.com/office/powerpoint/2010/main" val="13920280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7F33F24-5111-4524-9375-24241E4B6E0C}" type="slidenum">
              <a:rPr lang="en-US" smtClean="0"/>
              <a:pPr/>
              <a:t>27</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smtClean="0"/>
              <a:t>Use Financial and</a:t>
            </a:r>
            <a:br>
              <a:rPr lang="en-US" dirty="0" smtClean="0"/>
            </a:br>
            <a:r>
              <a:rPr lang="en-US" dirty="0" smtClean="0"/>
              <a:t>Lookup Functions</a:t>
            </a:r>
            <a:endParaRPr lang="en-US" dirty="0"/>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5800" y="2209800"/>
            <a:ext cx="7429500" cy="3200400"/>
          </a:xfrm>
          <a:prstGeom prst="rect">
            <a:avLst/>
          </a:prstGeom>
        </p:spPr>
      </p:pic>
    </p:spTree>
    <p:extLst>
      <p:ext uri="{BB962C8B-B14F-4D97-AF65-F5344CB8AC3E}">
        <p14:creationId xmlns:p14="http://schemas.microsoft.com/office/powerpoint/2010/main" val="28570362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7F33F24-5111-4524-9375-24241E4B6E0C}" type="slidenum">
              <a:rPr lang="en-US" smtClean="0"/>
              <a:pPr/>
              <a:t>28</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smtClean="0"/>
              <a:t>Use Logical Functions and Troubleshoot Functions</a:t>
            </a:r>
            <a:endParaRPr lang="en-US" dirty="0"/>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pic>
        <p:nvPicPr>
          <p:cNvPr id="5" name="Picture 4"/>
          <p:cNvPicPr>
            <a:picLocks noChangeAspect="1"/>
          </p:cNvPicPr>
          <p:nvPr/>
        </p:nvPicPr>
        <p:blipFill>
          <a:blip r:embed="rId3" cstate="print"/>
          <a:stretch>
            <a:fillRect/>
          </a:stretch>
        </p:blipFill>
        <p:spPr>
          <a:xfrm>
            <a:off x="928888" y="2362200"/>
            <a:ext cx="7286223" cy="2362200"/>
          </a:xfrm>
          <a:prstGeom prst="rect">
            <a:avLst/>
          </a:prstGeom>
          <a:ln>
            <a:solidFill>
              <a:schemeClr val="tx1"/>
            </a:solidFill>
          </a:ln>
        </p:spPr>
      </p:pic>
    </p:spTree>
    <p:extLst>
      <p:ext uri="{BB962C8B-B14F-4D97-AF65-F5344CB8AC3E}">
        <p14:creationId xmlns:p14="http://schemas.microsoft.com/office/powerpoint/2010/main" val="34211746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7F33F24-5111-4524-9375-24241E4B6E0C}" type="slidenum">
              <a:rPr lang="en-US" smtClean="0"/>
              <a:pPr/>
              <a:t>29</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smtClean="0"/>
              <a:t>Use Logical Functions and Troubleshoot Functions</a:t>
            </a:r>
            <a:endParaRPr lang="en-US" dirty="0"/>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pic>
        <p:nvPicPr>
          <p:cNvPr id="6" name="Picture 5"/>
          <p:cNvPicPr>
            <a:picLocks noChangeAspect="1"/>
          </p:cNvPicPr>
          <p:nvPr/>
        </p:nvPicPr>
        <p:blipFill>
          <a:blip r:embed="rId3" cstate="print"/>
          <a:stretch>
            <a:fillRect/>
          </a:stretch>
        </p:blipFill>
        <p:spPr>
          <a:xfrm>
            <a:off x="990600" y="2362200"/>
            <a:ext cx="7241909" cy="1905000"/>
          </a:xfrm>
          <a:prstGeom prst="rect">
            <a:avLst/>
          </a:prstGeom>
          <a:ln>
            <a:solidFill>
              <a:schemeClr val="tx1"/>
            </a:solidFill>
          </a:ln>
        </p:spPr>
      </p:pic>
    </p:spTree>
    <p:extLst>
      <p:ext uri="{BB962C8B-B14F-4D97-AF65-F5344CB8AC3E}">
        <p14:creationId xmlns:p14="http://schemas.microsoft.com/office/powerpoint/2010/main" val="2995861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a:t>Create </a:t>
            </a:r>
            <a:r>
              <a:rPr lang="en-US" dirty="0" smtClean="0"/>
              <a:t>Information</a:t>
            </a:r>
            <a:br>
              <a:rPr lang="en-US" dirty="0" smtClean="0"/>
            </a:br>
            <a:r>
              <a:rPr lang="en-US" dirty="0" smtClean="0"/>
              <a:t>with Formulas</a:t>
            </a:r>
            <a:endParaRPr lang="en-US" dirty="0"/>
          </a:p>
        </p:txBody>
      </p:sp>
      <p:sp>
        <p:nvSpPr>
          <p:cNvPr id="6" name="Content Placeholder 5"/>
          <p:cNvSpPr>
            <a:spLocks noGrp="1"/>
          </p:cNvSpPr>
          <p:nvPr>
            <p:ph idx="4294967295"/>
          </p:nvPr>
        </p:nvSpPr>
        <p:spPr>
          <a:xfrm>
            <a:off x="628650" y="1752600"/>
            <a:ext cx="8058150" cy="4575175"/>
          </a:xfrm>
          <a:prstGeom prst="rect">
            <a:avLst/>
          </a:prstGeom>
        </p:spPr>
        <p:txBody>
          <a:bodyPr>
            <a:noAutofit/>
          </a:bodyPr>
          <a:lstStyle/>
          <a:p>
            <a:pPr marL="0" indent="0">
              <a:buNone/>
            </a:pPr>
            <a:r>
              <a:rPr lang="en-US" dirty="0" smtClean="0"/>
              <a:t>Excel’s order of operations:</a:t>
            </a:r>
          </a:p>
          <a:p>
            <a:pPr marL="400050" lvl="1" indent="0">
              <a:buNone/>
            </a:pPr>
            <a:r>
              <a:rPr lang="en-US" dirty="0"/>
              <a:t>1. Parentheses</a:t>
            </a:r>
          </a:p>
          <a:p>
            <a:pPr marL="400050" lvl="1" indent="0">
              <a:buNone/>
            </a:pPr>
            <a:r>
              <a:rPr lang="en-US" dirty="0"/>
              <a:t>2. Exponentiation</a:t>
            </a:r>
          </a:p>
          <a:p>
            <a:pPr marL="400050" lvl="1" indent="0">
              <a:buNone/>
            </a:pPr>
            <a:r>
              <a:rPr lang="en-US" dirty="0"/>
              <a:t>3. Multiplication and division</a:t>
            </a:r>
          </a:p>
          <a:p>
            <a:pPr marL="400050" lvl="1" indent="0">
              <a:buNone/>
            </a:pPr>
            <a:r>
              <a:rPr lang="en-US" dirty="0"/>
              <a:t>4. Addition and subtraction</a:t>
            </a:r>
            <a:endParaRPr lang="en-US" dirty="0" smtClean="0"/>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sp>
        <p:nvSpPr>
          <p:cNvPr id="4" name="Slide Number Placeholder 3"/>
          <p:cNvSpPr>
            <a:spLocks noGrp="1"/>
          </p:cNvSpPr>
          <p:nvPr>
            <p:ph type="sldNum" sz="quarter" idx="11"/>
          </p:nvPr>
        </p:nvSpPr>
        <p:spPr/>
        <p:txBody>
          <a:bodyPr/>
          <a:lstStyle/>
          <a:p>
            <a:fld id="{97F33F24-5111-4524-9375-24241E4B6E0C}" type="slidenum">
              <a:rPr lang="en-US" smtClean="0"/>
              <a:pPr/>
              <a:t>3</a:t>
            </a:fld>
            <a:endParaRPr lang="en-US" dirty="0"/>
          </a:p>
        </p:txBody>
      </p:sp>
    </p:spTree>
    <p:extLst>
      <p:ext uri="{BB962C8B-B14F-4D97-AF65-F5344CB8AC3E}">
        <p14:creationId xmlns:p14="http://schemas.microsoft.com/office/powerpoint/2010/main" val="17873324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7F33F24-5111-4524-9375-24241E4B6E0C}" type="slidenum">
              <a:rPr lang="en-US" smtClean="0"/>
              <a:pPr/>
              <a:t>30</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smtClean="0"/>
              <a:t>Use Logical Functions and Troubleshoot Functions</a:t>
            </a:r>
            <a:endParaRPr lang="en-US" dirty="0"/>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62000" y="2133600"/>
            <a:ext cx="7501286" cy="3581400"/>
          </a:xfrm>
          <a:prstGeom prst="rect">
            <a:avLst/>
          </a:prstGeom>
        </p:spPr>
      </p:pic>
    </p:spTree>
    <p:extLst>
      <p:ext uri="{BB962C8B-B14F-4D97-AF65-F5344CB8AC3E}">
        <p14:creationId xmlns:p14="http://schemas.microsoft.com/office/powerpoint/2010/main" val="1057690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7F33F24-5111-4524-9375-24241E4B6E0C}" type="slidenum">
              <a:rPr lang="en-US" smtClean="0"/>
              <a:pPr/>
              <a:t>31</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smtClean="0"/>
              <a:t>Use Logical Functions and Troubleshoot Functions</a:t>
            </a:r>
            <a:endParaRPr lang="en-US" dirty="0"/>
          </a:p>
        </p:txBody>
      </p:sp>
      <p:sp>
        <p:nvSpPr>
          <p:cNvPr id="7" name="Text Placeholder 6"/>
          <p:cNvSpPr>
            <a:spLocks noGrp="1"/>
          </p:cNvSpPr>
          <p:nvPr>
            <p:ph type="body" sz="quarter" idx="12"/>
          </p:nvPr>
        </p:nvSpPr>
        <p:spPr/>
        <p:txBody>
          <a:bodyPr/>
          <a:lstStyle/>
          <a:p>
            <a:pPr marL="0" indent="0">
              <a:buNone/>
            </a:pPr>
            <a:r>
              <a:rPr lang="en-US" dirty="0" smtClean="0"/>
              <a:t>Common function error messages:</a:t>
            </a:r>
          </a:p>
          <a:p>
            <a:r>
              <a:rPr lang="en-US" dirty="0" smtClean="0"/>
              <a:t>#NAME?</a:t>
            </a:r>
          </a:p>
          <a:p>
            <a:r>
              <a:rPr lang="en-US" dirty="0" smtClean="0"/>
              <a:t>#REF!</a:t>
            </a:r>
          </a:p>
          <a:p>
            <a:r>
              <a:rPr lang="en-US" dirty="0" smtClean="0"/>
              <a:t>#N/A</a:t>
            </a:r>
          </a:p>
          <a:p>
            <a:r>
              <a:rPr lang="en-US" dirty="0" smtClean="0"/>
              <a:t>#VALUE!</a:t>
            </a:r>
          </a:p>
          <a:p>
            <a:r>
              <a:rPr lang="en-US" dirty="0" smtClean="0"/>
              <a:t>#DIV/0!</a:t>
            </a:r>
            <a:endParaRPr lang="en-US" dirty="0"/>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spTree>
    <p:extLst>
      <p:ext uri="{BB962C8B-B14F-4D97-AF65-F5344CB8AC3E}">
        <p14:creationId xmlns:p14="http://schemas.microsoft.com/office/powerpoint/2010/main" val="10004263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1905000" y="6492875"/>
            <a:ext cx="5486400" cy="365125"/>
          </a:xfrm>
        </p:spPr>
        <p:txBody>
          <a:bodyPr/>
          <a:lstStyle/>
          <a:p>
            <a:r>
              <a:rPr lang="en-US" b="1" dirty="0" smtClean="0"/>
              <a:t>Copyright © 2014 Pearson Education, Inc. Publishing as Prentice Hall.  </a:t>
            </a:r>
            <a:endParaRPr lang="en-US" dirty="0"/>
          </a:p>
        </p:txBody>
      </p:sp>
      <p:sp>
        <p:nvSpPr>
          <p:cNvPr id="5" name="Slide Number Placeholder 4"/>
          <p:cNvSpPr>
            <a:spLocks noGrp="1"/>
          </p:cNvSpPr>
          <p:nvPr>
            <p:ph type="sldNum" sz="quarter" idx="11"/>
          </p:nvPr>
        </p:nvSpPr>
        <p:spPr/>
        <p:txBody>
          <a:bodyPr/>
          <a:lstStyle/>
          <a:p>
            <a:fld id="{97F33F24-5111-4524-9375-24241E4B6E0C}" type="slidenum">
              <a:rPr lang="en-US" smtClean="0"/>
              <a:pPr/>
              <a:t>32</a:t>
            </a:fld>
            <a:endParaRPr lang="en-US" dirty="0"/>
          </a:p>
        </p:txBody>
      </p:sp>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type="body" sz="quarter" idx="12"/>
          </p:nvPr>
        </p:nvSpPr>
        <p:spPr/>
        <p:txBody>
          <a:bodyPr>
            <a:noAutofit/>
          </a:bodyPr>
          <a:lstStyle/>
          <a:p>
            <a:pPr marL="342900" lvl="1" indent="-342900">
              <a:spcAft>
                <a:spcPts val="1200"/>
              </a:spcAft>
              <a:buFont typeface="Arial" pitchFamily="34" charset="0"/>
              <a:buChar char="•"/>
            </a:pPr>
            <a:r>
              <a:rPr lang="en-US" sz="3200" dirty="0" smtClean="0"/>
              <a:t>Cell references:</a:t>
            </a:r>
            <a:endParaRPr lang="en-US" dirty="0" smtClean="0"/>
          </a:p>
          <a:p>
            <a:pPr lvl="1">
              <a:spcAft>
                <a:spcPts val="600"/>
              </a:spcAft>
            </a:pPr>
            <a:r>
              <a:rPr lang="en-US" dirty="0" smtClean="0"/>
              <a:t>Relative</a:t>
            </a:r>
          </a:p>
          <a:p>
            <a:pPr lvl="1">
              <a:spcAft>
                <a:spcPts val="600"/>
              </a:spcAft>
            </a:pPr>
            <a:r>
              <a:rPr lang="en-US" dirty="0" smtClean="0"/>
              <a:t>Absolute</a:t>
            </a:r>
          </a:p>
          <a:p>
            <a:pPr lvl="1">
              <a:spcAft>
                <a:spcPts val="600"/>
              </a:spcAft>
            </a:pPr>
            <a:r>
              <a:rPr lang="en-US" dirty="0" smtClean="0"/>
              <a:t>Mixed</a:t>
            </a:r>
          </a:p>
          <a:p>
            <a:pPr>
              <a:spcAft>
                <a:spcPts val="1200"/>
              </a:spcAft>
            </a:pPr>
            <a:r>
              <a:rPr lang="en-US" dirty="0" smtClean="0"/>
              <a:t>Ranges:</a:t>
            </a:r>
          </a:p>
          <a:p>
            <a:pPr lvl="1">
              <a:spcAft>
                <a:spcPts val="600"/>
              </a:spcAft>
            </a:pPr>
            <a:r>
              <a:rPr lang="en-US" dirty="0" smtClean="0"/>
              <a:t>Named</a:t>
            </a:r>
          </a:p>
          <a:p>
            <a:pPr lvl="1">
              <a:spcAft>
                <a:spcPts val="600"/>
              </a:spcAft>
            </a:pPr>
            <a:r>
              <a:rPr lang="en-US" dirty="0" smtClean="0"/>
              <a:t>Used in formulas and functions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1905000" y="6492875"/>
            <a:ext cx="5486400" cy="365125"/>
          </a:xfrm>
        </p:spPr>
        <p:txBody>
          <a:bodyPr/>
          <a:lstStyle/>
          <a:p>
            <a:r>
              <a:rPr lang="en-US" b="1" dirty="0" smtClean="0"/>
              <a:t>Copyright © 2014 Pearson Education, Inc. Publishing as Prentice Hall.  </a:t>
            </a:r>
            <a:endParaRPr lang="en-US" dirty="0"/>
          </a:p>
        </p:txBody>
      </p:sp>
      <p:sp>
        <p:nvSpPr>
          <p:cNvPr id="5" name="Slide Number Placeholder 4"/>
          <p:cNvSpPr>
            <a:spLocks noGrp="1"/>
          </p:cNvSpPr>
          <p:nvPr>
            <p:ph type="sldNum" sz="quarter" idx="11"/>
          </p:nvPr>
        </p:nvSpPr>
        <p:spPr/>
        <p:txBody>
          <a:bodyPr/>
          <a:lstStyle/>
          <a:p>
            <a:fld id="{97F33F24-5111-4524-9375-24241E4B6E0C}" type="slidenum">
              <a:rPr lang="en-US" smtClean="0"/>
              <a:pPr/>
              <a:t>33</a:t>
            </a:fld>
            <a:endParaRPr lang="en-US" dirty="0"/>
          </a:p>
        </p:txBody>
      </p:sp>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type="body" sz="quarter" idx="12"/>
          </p:nvPr>
        </p:nvSpPr>
        <p:spPr/>
        <p:txBody>
          <a:bodyPr>
            <a:noAutofit/>
          </a:bodyPr>
          <a:lstStyle/>
          <a:p>
            <a:pPr>
              <a:spcAft>
                <a:spcPts val="1200"/>
              </a:spcAft>
            </a:pPr>
            <a:r>
              <a:rPr lang="en-US" dirty="0" smtClean="0"/>
              <a:t>Excel functions:</a:t>
            </a:r>
          </a:p>
          <a:p>
            <a:pPr lvl="1">
              <a:spcBef>
                <a:spcPts val="24"/>
              </a:spcBef>
              <a:spcAft>
                <a:spcPts val="1200"/>
              </a:spcAft>
            </a:pPr>
            <a:r>
              <a:rPr lang="en-US" dirty="0" smtClean="0"/>
              <a:t>Math and statistical</a:t>
            </a:r>
          </a:p>
          <a:p>
            <a:pPr lvl="1">
              <a:spcBef>
                <a:spcPts val="24"/>
              </a:spcBef>
              <a:spcAft>
                <a:spcPts val="1200"/>
              </a:spcAft>
            </a:pPr>
            <a:r>
              <a:rPr lang="en-US" dirty="0" smtClean="0"/>
              <a:t>Date </a:t>
            </a:r>
            <a:r>
              <a:rPr lang="en-US" dirty="0"/>
              <a:t>and </a:t>
            </a:r>
            <a:r>
              <a:rPr lang="en-US" dirty="0" smtClean="0"/>
              <a:t>time</a:t>
            </a:r>
            <a:endParaRPr lang="en-US" dirty="0"/>
          </a:p>
          <a:p>
            <a:pPr lvl="1">
              <a:spcBef>
                <a:spcPts val="24"/>
              </a:spcBef>
              <a:spcAft>
                <a:spcPts val="1200"/>
              </a:spcAft>
            </a:pPr>
            <a:r>
              <a:rPr lang="en-US" dirty="0" smtClean="0"/>
              <a:t>Text</a:t>
            </a:r>
          </a:p>
          <a:p>
            <a:pPr lvl="1">
              <a:spcBef>
                <a:spcPts val="24"/>
              </a:spcBef>
              <a:spcAft>
                <a:spcPts val="1200"/>
              </a:spcAft>
            </a:pPr>
            <a:r>
              <a:rPr lang="en-US" dirty="0" smtClean="0"/>
              <a:t>Financial </a:t>
            </a:r>
            <a:r>
              <a:rPr lang="en-US" dirty="0"/>
              <a:t>and </a:t>
            </a:r>
            <a:r>
              <a:rPr lang="en-US" dirty="0" smtClean="0"/>
              <a:t>lookup</a:t>
            </a:r>
            <a:endParaRPr lang="en-US" dirty="0"/>
          </a:p>
          <a:p>
            <a:pPr lvl="1">
              <a:spcBef>
                <a:spcPts val="24"/>
              </a:spcBef>
              <a:spcAft>
                <a:spcPts val="1200"/>
              </a:spcAft>
            </a:pPr>
            <a:r>
              <a:rPr lang="en-US" dirty="0" smtClean="0"/>
              <a:t>Logical</a:t>
            </a:r>
          </a:p>
          <a:p>
            <a:pPr>
              <a:spcBef>
                <a:spcPts val="24"/>
              </a:spcBef>
              <a:spcAft>
                <a:spcPts val="1200"/>
              </a:spcAft>
            </a:pPr>
            <a:r>
              <a:rPr lang="en-US" dirty="0" smtClean="0"/>
              <a:t>Troubleshoot </a:t>
            </a:r>
            <a:r>
              <a:rPr lang="en-US" dirty="0"/>
              <a:t>functions</a:t>
            </a:r>
          </a:p>
        </p:txBody>
      </p:sp>
    </p:spTree>
    <p:extLst>
      <p:ext uri="{BB962C8B-B14F-4D97-AF65-F5344CB8AC3E}">
        <p14:creationId xmlns:p14="http://schemas.microsoft.com/office/powerpoint/2010/main" val="2513967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97F33F24-5111-4524-9375-24241E4B6E0C}" type="slidenum">
              <a:rPr lang="en-US" smtClean="0"/>
              <a:pPr/>
              <a:t>4</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a:t>Use </a:t>
            </a:r>
            <a:r>
              <a:rPr lang="en-US" dirty="0" smtClean="0"/>
              <a:t>Conditional Formatting to</a:t>
            </a:r>
            <a:br>
              <a:rPr lang="en-US" dirty="0" smtClean="0"/>
            </a:br>
            <a:r>
              <a:rPr lang="en-US" dirty="0" smtClean="0"/>
              <a:t>Assist Decision Making</a:t>
            </a:r>
            <a:endParaRPr lang="en-US" dirty="0"/>
          </a:p>
        </p:txBody>
      </p:sp>
      <p:sp>
        <p:nvSpPr>
          <p:cNvPr id="4" name="Text Placeholder 3"/>
          <p:cNvSpPr>
            <a:spLocks noGrp="1"/>
          </p:cNvSpPr>
          <p:nvPr>
            <p:ph type="body" sz="quarter" idx="12"/>
          </p:nvPr>
        </p:nvSpPr>
        <p:spPr/>
        <p:txBody>
          <a:bodyPr>
            <a:normAutofit lnSpcReduction="10000"/>
          </a:bodyPr>
          <a:lstStyle/>
          <a:p>
            <a:pPr marL="0" indent="0">
              <a:buNone/>
            </a:pPr>
            <a:r>
              <a:rPr lang="en-US" dirty="0" smtClean="0"/>
              <a:t>Conditional formatting:</a:t>
            </a:r>
          </a:p>
          <a:p>
            <a:r>
              <a:rPr lang="en-US" dirty="0" smtClean="0"/>
              <a:t>Allows </a:t>
            </a:r>
            <a:r>
              <a:rPr lang="en-US" dirty="0"/>
              <a:t>the specification of rules</a:t>
            </a:r>
            <a:r>
              <a:rPr lang="en-US" dirty="0" smtClean="0"/>
              <a:t> when formatting a cell</a:t>
            </a:r>
          </a:p>
          <a:p>
            <a:pPr>
              <a:spcBef>
                <a:spcPts val="0"/>
              </a:spcBef>
              <a:defRPr/>
            </a:pPr>
            <a:r>
              <a:rPr lang="en-US" dirty="0" smtClean="0"/>
              <a:t>Changes </a:t>
            </a:r>
            <a:r>
              <a:rPr lang="en-US" dirty="0"/>
              <a:t>the visual presentation of information </a:t>
            </a:r>
            <a:r>
              <a:rPr lang="en-US" dirty="0" smtClean="0"/>
              <a:t>to add information</a:t>
            </a:r>
          </a:p>
          <a:p>
            <a:pPr>
              <a:spcBef>
                <a:spcPts val="0"/>
              </a:spcBef>
              <a:defRPr/>
            </a:pPr>
            <a:r>
              <a:rPr lang="en-US" dirty="0" smtClean="0"/>
              <a:t>Highlights </a:t>
            </a:r>
            <a:r>
              <a:rPr lang="en-US" dirty="0"/>
              <a:t>information by </a:t>
            </a:r>
            <a:r>
              <a:rPr lang="en-US" dirty="0" smtClean="0"/>
              <a:t>changing cell:</a:t>
            </a:r>
          </a:p>
          <a:p>
            <a:pPr lvl="1">
              <a:spcBef>
                <a:spcPts val="0"/>
              </a:spcBef>
              <a:defRPr/>
            </a:pPr>
            <a:r>
              <a:rPr lang="en-US" dirty="0" smtClean="0"/>
              <a:t>Fill color</a:t>
            </a:r>
          </a:p>
          <a:p>
            <a:pPr lvl="1">
              <a:spcBef>
                <a:spcPts val="0"/>
              </a:spcBef>
              <a:defRPr/>
            </a:pPr>
            <a:r>
              <a:rPr lang="en-US" dirty="0"/>
              <a:t>F</a:t>
            </a:r>
            <a:r>
              <a:rPr lang="en-US" dirty="0" smtClean="0"/>
              <a:t>ont color, style, and size</a:t>
            </a:r>
          </a:p>
          <a:p>
            <a:pPr lvl="1">
              <a:spcBef>
                <a:spcPts val="0"/>
              </a:spcBef>
              <a:defRPr/>
            </a:pPr>
            <a:r>
              <a:rPr lang="en-US" dirty="0" smtClean="0"/>
              <a:t>Border</a:t>
            </a:r>
          </a:p>
          <a:p>
            <a:pPr lvl="1">
              <a:spcBef>
                <a:spcPts val="0"/>
              </a:spcBef>
              <a:defRPr/>
            </a:pPr>
            <a:r>
              <a:rPr lang="en-US" dirty="0"/>
              <a:t>N</a:t>
            </a:r>
            <a:r>
              <a:rPr lang="en-US" dirty="0" smtClean="0"/>
              <a:t>umber format</a:t>
            </a:r>
          </a:p>
          <a:p>
            <a:endParaRPr lang="en-US" dirty="0"/>
          </a:p>
        </p:txBody>
      </p:sp>
      <p:sp>
        <p:nvSpPr>
          <p:cNvPr id="5" name="Footer Placeholder 4"/>
          <p:cNvSpPr>
            <a:spLocks noGrp="1"/>
          </p:cNvSpPr>
          <p:nvPr>
            <p:ph type="ftr" sz="quarter" idx="3"/>
          </p:nvPr>
        </p:nvSpPr>
        <p:spPr/>
        <p:txBody>
          <a:bodyPr/>
          <a:lstStyle/>
          <a:p>
            <a:r>
              <a:rPr lang="en-US" b="1" dirty="0" smtClean="0"/>
              <a:t>Copyright © 2014 Pearson Education, Inc. Publishing as Prentice Hall.  </a:t>
            </a:r>
            <a:endParaRPr lang="en-US" dirty="0"/>
          </a:p>
        </p:txBody>
      </p:sp>
    </p:spTree>
    <p:extLst>
      <p:ext uri="{BB962C8B-B14F-4D97-AF65-F5344CB8AC3E}">
        <p14:creationId xmlns:p14="http://schemas.microsoft.com/office/powerpoint/2010/main" val="2873010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97F33F24-5111-4524-9375-24241E4B6E0C}" type="slidenum">
              <a:rPr lang="en-US" smtClean="0"/>
              <a:pPr/>
              <a:t>5</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a:t>Use </a:t>
            </a:r>
            <a:r>
              <a:rPr lang="en-US" dirty="0" smtClean="0"/>
              <a:t>Conditional Formatting to</a:t>
            </a:r>
            <a:br>
              <a:rPr lang="en-US" dirty="0" smtClean="0"/>
            </a:br>
            <a:r>
              <a:rPr lang="en-US" dirty="0" smtClean="0"/>
              <a:t>Assist Decision Making</a:t>
            </a:r>
            <a:endParaRPr lang="en-US" dirty="0"/>
          </a:p>
        </p:txBody>
      </p:sp>
      <p:sp>
        <p:nvSpPr>
          <p:cNvPr id="5" name="Footer Placeholder 4"/>
          <p:cNvSpPr>
            <a:spLocks noGrp="1"/>
          </p:cNvSpPr>
          <p:nvPr>
            <p:ph type="ftr" sz="quarter" idx="3"/>
          </p:nvPr>
        </p:nvSpPr>
        <p:spPr/>
        <p:txBody>
          <a:bodyPr/>
          <a:lstStyle/>
          <a:p>
            <a:r>
              <a:rPr lang="en-US" b="1" dirty="0" smtClean="0"/>
              <a:t>Copyright © 2014 Pearson Education, Inc. Publishing as Prentice Hall.  </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3644" y="2133600"/>
            <a:ext cx="7944556" cy="3124200"/>
          </a:xfrm>
          <a:prstGeom prst="rect">
            <a:avLst/>
          </a:prstGeom>
        </p:spPr>
      </p:pic>
    </p:spTree>
    <p:extLst>
      <p:ext uri="{BB962C8B-B14F-4D97-AF65-F5344CB8AC3E}">
        <p14:creationId xmlns:p14="http://schemas.microsoft.com/office/powerpoint/2010/main" val="1384862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97F33F24-5111-4524-9375-24241E4B6E0C}" type="slidenum">
              <a:rPr lang="en-US" smtClean="0"/>
              <a:pPr/>
              <a:t>6</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a:t>Use </a:t>
            </a:r>
            <a:r>
              <a:rPr lang="en-US" dirty="0" smtClean="0"/>
              <a:t>Conditional Formatting to</a:t>
            </a:r>
            <a:br>
              <a:rPr lang="en-US" dirty="0" smtClean="0"/>
            </a:br>
            <a:r>
              <a:rPr lang="en-US" dirty="0" smtClean="0"/>
              <a:t>Assist Decision Making</a:t>
            </a:r>
            <a:endParaRPr lang="en-US" dirty="0"/>
          </a:p>
        </p:txBody>
      </p:sp>
      <p:sp>
        <p:nvSpPr>
          <p:cNvPr id="5" name="Footer Placeholder 4"/>
          <p:cNvSpPr>
            <a:spLocks noGrp="1"/>
          </p:cNvSpPr>
          <p:nvPr>
            <p:ph type="ftr" sz="quarter" idx="3"/>
          </p:nvPr>
        </p:nvSpPr>
        <p:spPr/>
        <p:txBody>
          <a:bodyPr/>
          <a:lstStyle/>
          <a:p>
            <a:r>
              <a:rPr lang="en-US" b="1" dirty="0" smtClean="0"/>
              <a:t>Copyright © 2014 Pearson Education, Inc. Publishing as Prentice Hall.  </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5800" y="1828800"/>
            <a:ext cx="7543800" cy="4375404"/>
          </a:xfrm>
          <a:prstGeom prst="rect">
            <a:avLst/>
          </a:prstGeom>
        </p:spPr>
      </p:pic>
    </p:spTree>
    <p:extLst>
      <p:ext uri="{BB962C8B-B14F-4D97-AF65-F5344CB8AC3E}">
        <p14:creationId xmlns:p14="http://schemas.microsoft.com/office/powerpoint/2010/main" val="1201147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dirty="0"/>
              <a:t>Hide </a:t>
            </a:r>
            <a:r>
              <a:rPr lang="en-US" dirty="0" smtClean="0"/>
              <a:t>Information </a:t>
            </a:r>
            <a:r>
              <a:rPr lang="en-US" dirty="0"/>
              <a:t>in </a:t>
            </a:r>
            <a:r>
              <a:rPr lang="en-US" dirty="0" smtClean="0"/>
              <a:t>a Worksheet</a:t>
            </a:r>
            <a:endParaRPr lang="en-US" dirty="0"/>
          </a:p>
        </p:txBody>
      </p:sp>
      <p:sp>
        <p:nvSpPr>
          <p:cNvPr id="4" name="Footer Placeholder 3"/>
          <p:cNvSpPr>
            <a:spLocks noGrp="1"/>
          </p:cNvSpPr>
          <p:nvPr>
            <p:ph type="ftr" sz="quarter" idx="3"/>
          </p:nvPr>
        </p:nvSpPr>
        <p:spPr/>
        <p:txBody>
          <a:bodyPr/>
          <a:lstStyle/>
          <a:p>
            <a:r>
              <a:rPr lang="en-US" b="1" dirty="0" smtClean="0"/>
              <a:t>Copyright © 2014 Pearson Education, Inc. Publishing as Prentice Hall.  </a:t>
            </a:r>
            <a:endParaRPr lang="en-US" dirty="0"/>
          </a:p>
        </p:txBody>
      </p:sp>
      <p:sp>
        <p:nvSpPr>
          <p:cNvPr id="5" name="Slide Number Placeholder 4"/>
          <p:cNvSpPr>
            <a:spLocks noGrp="1"/>
          </p:cNvSpPr>
          <p:nvPr>
            <p:ph type="sldNum" sz="quarter" idx="11"/>
          </p:nvPr>
        </p:nvSpPr>
        <p:spPr/>
        <p:txBody>
          <a:bodyPr/>
          <a:lstStyle/>
          <a:p>
            <a:fld id="{97F33F24-5111-4524-9375-24241E4B6E0C}" type="slidenum">
              <a:rPr lang="en-US" smtClean="0"/>
              <a:pPr/>
              <a:t>7</a:t>
            </a:fld>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5800" y="1828799"/>
            <a:ext cx="7521074" cy="4419601"/>
          </a:xfrm>
          <a:prstGeom prst="rect">
            <a:avLst/>
          </a:prstGeom>
        </p:spPr>
      </p:pic>
    </p:spTree>
    <p:extLst>
      <p:ext uri="{BB962C8B-B14F-4D97-AF65-F5344CB8AC3E}">
        <p14:creationId xmlns:p14="http://schemas.microsoft.com/office/powerpoint/2010/main" val="1238987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Document</a:t>
            </a:r>
            <a:r>
              <a:rPr lang="en-US" sz="2800" dirty="0" smtClean="0"/>
              <a:t> </a:t>
            </a:r>
            <a:r>
              <a:rPr lang="en-US" dirty="0" smtClean="0"/>
              <a:t>Functions</a:t>
            </a:r>
            <a:r>
              <a:rPr lang="en-US" sz="2800" dirty="0" smtClean="0"/>
              <a:t> </a:t>
            </a:r>
            <a:r>
              <a:rPr lang="en-US" dirty="0" smtClean="0"/>
              <a:t>and</a:t>
            </a:r>
            <a:r>
              <a:rPr lang="en-US" sz="2800" dirty="0" smtClean="0"/>
              <a:t> </a:t>
            </a:r>
            <a:r>
              <a:rPr lang="en-US" dirty="0" smtClean="0"/>
              <a:t>Formulas</a:t>
            </a:r>
            <a:endParaRPr lang="en-US" dirty="0"/>
          </a:p>
        </p:txBody>
      </p:sp>
      <p:sp>
        <p:nvSpPr>
          <p:cNvPr id="4" name="Footer Placeholder 3"/>
          <p:cNvSpPr>
            <a:spLocks noGrp="1"/>
          </p:cNvSpPr>
          <p:nvPr>
            <p:ph type="ftr" sz="quarter" idx="3"/>
          </p:nvPr>
        </p:nvSpPr>
        <p:spPr/>
        <p:txBody>
          <a:bodyPr/>
          <a:lstStyle/>
          <a:p>
            <a:r>
              <a:rPr lang="en-US" b="1" dirty="0" smtClean="0"/>
              <a:t>Copyright © 2014 Pearson Education, Inc. Publishing as Prentice Hall.  </a:t>
            </a:r>
            <a:endParaRPr lang="en-US" dirty="0"/>
          </a:p>
        </p:txBody>
      </p:sp>
      <p:sp>
        <p:nvSpPr>
          <p:cNvPr id="5" name="Slide Number Placeholder 4"/>
          <p:cNvSpPr>
            <a:spLocks noGrp="1"/>
          </p:cNvSpPr>
          <p:nvPr>
            <p:ph type="sldNum" sz="quarter" idx="11"/>
          </p:nvPr>
        </p:nvSpPr>
        <p:spPr/>
        <p:txBody>
          <a:bodyPr/>
          <a:lstStyle/>
          <a:p>
            <a:fld id="{97F33F24-5111-4524-9375-24241E4B6E0C}" type="slidenum">
              <a:rPr lang="en-US" smtClean="0"/>
              <a:pPr/>
              <a:t>8</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38200" y="1810587"/>
            <a:ext cx="7202438" cy="4361613"/>
          </a:xfrm>
          <a:prstGeom prst="rect">
            <a:avLst/>
          </a:prstGeom>
        </p:spPr>
      </p:pic>
    </p:spTree>
    <p:extLst>
      <p:ext uri="{BB962C8B-B14F-4D97-AF65-F5344CB8AC3E}">
        <p14:creationId xmlns:p14="http://schemas.microsoft.com/office/powerpoint/2010/main" val="2243864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7F33F24-5111-4524-9375-24241E4B6E0C}" type="slidenum">
              <a:rPr lang="en-US" smtClean="0"/>
              <a:pPr/>
              <a:t>9</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smtClean="0"/>
              <a:t>Understand the Types</a:t>
            </a:r>
            <a:br>
              <a:rPr lang="en-US" dirty="0" smtClean="0"/>
            </a:br>
            <a:r>
              <a:rPr lang="en-US" dirty="0" smtClean="0"/>
              <a:t>of Cell References</a:t>
            </a:r>
            <a:endParaRPr lang="en-US" dirty="0"/>
          </a:p>
        </p:txBody>
      </p:sp>
      <p:sp>
        <p:nvSpPr>
          <p:cNvPr id="8" name="Text Placeholder 7"/>
          <p:cNvSpPr>
            <a:spLocks noGrp="1"/>
          </p:cNvSpPr>
          <p:nvPr>
            <p:ph type="body" sz="quarter" idx="12"/>
          </p:nvPr>
        </p:nvSpPr>
        <p:spPr/>
        <p:txBody>
          <a:bodyPr/>
          <a:lstStyle/>
          <a:p>
            <a:pPr marL="0" indent="0">
              <a:buNone/>
            </a:pPr>
            <a:r>
              <a:rPr lang="en-US" dirty="0" smtClean="0"/>
              <a:t>Cell references:</a:t>
            </a:r>
          </a:p>
          <a:p>
            <a:r>
              <a:rPr lang="en-US" dirty="0" smtClean="0"/>
              <a:t>Relative = C3+D3</a:t>
            </a:r>
          </a:p>
          <a:p>
            <a:r>
              <a:rPr lang="en-US" dirty="0" smtClean="0"/>
              <a:t>Absolute = $D$4/$E$5</a:t>
            </a:r>
          </a:p>
          <a:p>
            <a:r>
              <a:rPr lang="en-US" dirty="0" smtClean="0"/>
              <a:t>Mixed = $F6+E$6</a:t>
            </a:r>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spTree>
    <p:extLst>
      <p:ext uri="{BB962C8B-B14F-4D97-AF65-F5344CB8AC3E}">
        <p14:creationId xmlns:p14="http://schemas.microsoft.com/office/powerpoint/2010/main" val="11367095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9">
      <a:dk1>
        <a:sysClr val="windowText" lastClr="000000"/>
      </a:dk1>
      <a:lt1>
        <a:sysClr val="window" lastClr="FFFFFF"/>
      </a:lt1>
      <a:dk2>
        <a:srgbClr val="4E3B30"/>
      </a:dk2>
      <a:lt2>
        <a:srgbClr val="FBEEC9"/>
      </a:lt2>
      <a:accent1>
        <a:srgbClr val="B2600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Your_Office_Template</Template>
  <TotalTime>3595</TotalTime>
  <Words>4427</Words>
  <Application>Microsoft Office PowerPoint</Application>
  <PresentationFormat>On-screen Show (4:3)</PresentationFormat>
  <Paragraphs>417</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Create Information with Formulas</vt:lpstr>
      <vt:lpstr>Create Information with Formulas</vt:lpstr>
      <vt:lpstr>Create Information with Formulas</vt:lpstr>
      <vt:lpstr>Use Conditional Formatting to Assist Decision Making</vt:lpstr>
      <vt:lpstr>Use Conditional Formatting to Assist Decision Making</vt:lpstr>
      <vt:lpstr>Use Conditional Formatting to Assist Decision Making</vt:lpstr>
      <vt:lpstr>Hide Information in a Worksheet</vt:lpstr>
      <vt:lpstr>Document Functions and Formulas</vt:lpstr>
      <vt:lpstr>Understand the Types of Cell References</vt:lpstr>
      <vt:lpstr>Understand the Types of Cell References</vt:lpstr>
      <vt:lpstr>Understand the Types of Cell References</vt:lpstr>
      <vt:lpstr>Understand the Types of Cell References</vt:lpstr>
      <vt:lpstr>Create Named Ranges</vt:lpstr>
      <vt:lpstr>Create Named Ranges</vt:lpstr>
      <vt:lpstr>Create and Structure Functions</vt:lpstr>
      <vt:lpstr>Create and Structure Functions</vt:lpstr>
      <vt:lpstr>Use and Understand Math and Statistical Functions</vt:lpstr>
      <vt:lpstr>Use and Understand Math and Statistical Functions</vt:lpstr>
      <vt:lpstr>Use and Understand Math and Statistical Functions</vt:lpstr>
      <vt:lpstr>Use and Understand Date and Time Functions</vt:lpstr>
      <vt:lpstr>Use and Understand Date and Time Functions</vt:lpstr>
      <vt:lpstr>Use and Understand Text Functions</vt:lpstr>
      <vt:lpstr>Use and Understand Text Functions</vt:lpstr>
      <vt:lpstr>Use Financial and Lookup Functions</vt:lpstr>
      <vt:lpstr>Use Financial and Lookup Functions</vt:lpstr>
      <vt:lpstr>Use Financial and Lookup Functions</vt:lpstr>
      <vt:lpstr>Use Financial and Lookup Functions</vt:lpstr>
      <vt:lpstr>Use Logical Functions and Troubleshoot Functions</vt:lpstr>
      <vt:lpstr>Use Logical Functions and Troubleshoot Functions</vt:lpstr>
      <vt:lpstr>Use Logical Functions and Troubleshoot Functions</vt:lpstr>
      <vt:lpstr>Use Logical Functions and Troubleshoot Functions</vt:lpstr>
      <vt:lpstr>Summary</vt:lpstr>
      <vt:lpstr>Summary (Continued)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Your Office</dc:creator>
  <cp:lastModifiedBy>CS Dept</cp:lastModifiedBy>
  <cp:revision>236</cp:revision>
  <cp:lastPrinted>2014-08-26T17:33:09Z</cp:lastPrinted>
  <dcterms:created xsi:type="dcterms:W3CDTF">2013-03-19T15:00:16Z</dcterms:created>
  <dcterms:modified xsi:type="dcterms:W3CDTF">2014-08-26T17:35:03Z</dcterms:modified>
</cp:coreProperties>
</file>